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304" r:id="rId2"/>
    <p:sldId id="366" r:id="rId3"/>
    <p:sldId id="352" r:id="rId4"/>
    <p:sldId id="369" r:id="rId5"/>
    <p:sldId id="335" r:id="rId6"/>
    <p:sldId id="353" r:id="rId7"/>
    <p:sldId id="344" r:id="rId8"/>
    <p:sldId id="367" r:id="rId9"/>
    <p:sldId id="285" r:id="rId10"/>
    <p:sldId id="257" r:id="rId11"/>
    <p:sldId id="258" r:id="rId12"/>
    <p:sldId id="284" r:id="rId13"/>
    <p:sldId id="259" r:id="rId14"/>
    <p:sldId id="283" r:id="rId15"/>
    <p:sldId id="260" r:id="rId16"/>
    <p:sldId id="262" r:id="rId17"/>
    <p:sldId id="286" r:id="rId18"/>
    <p:sldId id="282" r:id="rId19"/>
    <p:sldId id="309" r:id="rId20"/>
    <p:sldId id="310" r:id="rId21"/>
    <p:sldId id="311" r:id="rId22"/>
    <p:sldId id="312" r:id="rId23"/>
    <p:sldId id="313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321" r:id="rId32"/>
    <p:sldId id="287" r:id="rId33"/>
    <p:sldId id="288" r:id="rId34"/>
    <p:sldId id="370" r:id="rId35"/>
    <p:sldId id="363" r:id="rId36"/>
    <p:sldId id="364" r:id="rId37"/>
    <p:sldId id="348" r:id="rId38"/>
    <p:sldId id="368" r:id="rId39"/>
    <p:sldId id="337" r:id="rId40"/>
    <p:sldId id="339" r:id="rId41"/>
    <p:sldId id="341" r:id="rId42"/>
    <p:sldId id="365" r:id="rId43"/>
    <p:sldId id="265" r:id="rId44"/>
  </p:sldIdLst>
  <p:sldSz cx="9144000" cy="6858000" type="screen4x3"/>
  <p:notesSz cx="6797675" cy="987425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00"/>
    <a:srgbClr val="996633"/>
    <a:srgbClr val="008000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01" autoAdjust="0"/>
    <p:restoredTop sz="94660"/>
  </p:normalViewPr>
  <p:slideViewPr>
    <p:cSldViewPr>
      <p:cViewPr>
        <p:scale>
          <a:sx n="79" d="100"/>
          <a:sy n="79" d="100"/>
        </p:scale>
        <p:origin x="-1548" y="1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1" Type="http://schemas.openxmlformats.org/officeDocument/2006/relationships/image" Target="../media/image41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62" cy="49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9" tIns="45570" rIns="91139" bIns="45570" numCol="1" anchor="t" anchorCtr="0" compatLnSpc="1">
            <a:prstTxWarp prst="textNoShape">
              <a:avLst/>
            </a:prstTxWarp>
          </a:bodyPr>
          <a:lstStyle>
            <a:lvl1pPr defTabSz="911534">
              <a:defRPr sz="1200"/>
            </a:lvl1pPr>
          </a:lstStyle>
          <a:p>
            <a:endParaRPr lang="en-US"/>
          </a:p>
        </p:txBody>
      </p:sp>
      <p:sp>
        <p:nvSpPr>
          <p:cNvPr id="151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294" y="0"/>
            <a:ext cx="2945862" cy="49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9" tIns="45570" rIns="91139" bIns="45570" numCol="1" anchor="t" anchorCtr="0" compatLnSpc="1">
            <a:prstTxWarp prst="textNoShape">
              <a:avLst/>
            </a:prstTxWarp>
          </a:bodyPr>
          <a:lstStyle>
            <a:lvl1pPr algn="r" defTabSz="911534">
              <a:defRPr sz="1200"/>
            </a:lvl1pPr>
          </a:lstStyle>
          <a:p>
            <a:endParaRPr lang="en-US"/>
          </a:p>
        </p:txBody>
      </p:sp>
      <p:sp>
        <p:nvSpPr>
          <p:cNvPr id="151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8010"/>
            <a:ext cx="2945862" cy="49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9" tIns="45570" rIns="91139" bIns="45570" numCol="1" anchor="b" anchorCtr="0" compatLnSpc="1">
            <a:prstTxWarp prst="textNoShape">
              <a:avLst/>
            </a:prstTxWarp>
          </a:bodyPr>
          <a:lstStyle>
            <a:lvl1pPr defTabSz="911534">
              <a:defRPr sz="1200"/>
            </a:lvl1pPr>
          </a:lstStyle>
          <a:p>
            <a:endParaRPr lang="en-US"/>
          </a:p>
        </p:txBody>
      </p:sp>
      <p:sp>
        <p:nvSpPr>
          <p:cNvPr id="151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294" y="9378010"/>
            <a:ext cx="2945862" cy="49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9" tIns="45570" rIns="91139" bIns="45570" numCol="1" anchor="b" anchorCtr="0" compatLnSpc="1">
            <a:prstTxWarp prst="textNoShape">
              <a:avLst/>
            </a:prstTxWarp>
          </a:bodyPr>
          <a:lstStyle>
            <a:lvl1pPr algn="r" defTabSz="911534">
              <a:defRPr sz="1200"/>
            </a:lvl1pPr>
          </a:lstStyle>
          <a:p>
            <a:fld id="{E0230AFC-62A1-479D-B5B3-9F78F65D77C9}" type="slidenum">
              <a:rPr lang="en-US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439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862" cy="49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9" tIns="45570" rIns="91139" bIns="45570" numCol="1" anchor="t" anchorCtr="0" compatLnSpc="1">
            <a:prstTxWarp prst="textNoShape">
              <a:avLst/>
            </a:prstTxWarp>
          </a:bodyPr>
          <a:lstStyle>
            <a:lvl1pPr defTabSz="911534">
              <a:defRPr sz="1200"/>
            </a:lvl1pPr>
          </a:lstStyle>
          <a:p>
            <a:endParaRPr lang="pt-BR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294" y="0"/>
            <a:ext cx="2945862" cy="494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9" tIns="45570" rIns="91139" bIns="45570" numCol="1" anchor="t" anchorCtr="0" compatLnSpc="1">
            <a:prstTxWarp prst="textNoShape">
              <a:avLst/>
            </a:prstTxWarp>
          </a:bodyPr>
          <a:lstStyle>
            <a:lvl1pPr algn="r" defTabSz="911534">
              <a:defRPr sz="1200"/>
            </a:lvl1pPr>
          </a:lstStyle>
          <a:p>
            <a:endParaRPr lang="pt-BR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0275" y="739775"/>
            <a:ext cx="4937125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64" y="4691303"/>
            <a:ext cx="5438748" cy="4443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9" tIns="45570" rIns="91139" bIns="4557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010"/>
            <a:ext cx="2945862" cy="49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9" tIns="45570" rIns="91139" bIns="45570" numCol="1" anchor="b" anchorCtr="0" compatLnSpc="1">
            <a:prstTxWarp prst="textNoShape">
              <a:avLst/>
            </a:prstTxWarp>
          </a:bodyPr>
          <a:lstStyle>
            <a:lvl1pPr defTabSz="911534">
              <a:defRPr sz="1200"/>
            </a:lvl1pPr>
          </a:lstStyle>
          <a:p>
            <a:endParaRPr lang="pt-BR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294" y="9378010"/>
            <a:ext cx="2945862" cy="4947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139" tIns="45570" rIns="91139" bIns="45570" numCol="1" anchor="b" anchorCtr="0" compatLnSpc="1">
            <a:prstTxWarp prst="textNoShape">
              <a:avLst/>
            </a:prstTxWarp>
          </a:bodyPr>
          <a:lstStyle>
            <a:lvl1pPr algn="r" defTabSz="911534">
              <a:defRPr sz="1200"/>
            </a:lvl1pPr>
          </a:lstStyle>
          <a:p>
            <a:fld id="{88966B90-BD86-43AC-83BC-FAC7D9C28BF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40461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177169E-CA22-481F-A551-E4135BA7FB0F}" type="slidenum">
              <a:rPr lang="pt-BR"/>
              <a:pPr/>
              <a:t>9</a:t>
            </a:fld>
            <a:endParaRPr lang="pt-BR"/>
          </a:p>
        </p:txBody>
      </p:sp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3851814" y="0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3851814" y="9379542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8988" tIns="0" rIns="18988" bIns="0" anchor="b"/>
          <a:lstStyle/>
          <a:p>
            <a:pPr algn="r" defTabSz="758849" eaLnBrk="0" hangingPunct="0"/>
            <a:r>
              <a:rPr lang="pt-BR" sz="1000" i="1" dirty="0">
                <a:latin typeface="Times New Roman" pitchFamily="18" charset="0"/>
              </a:rPr>
              <a:t>7</a:t>
            </a: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9379542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0" y="0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789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05952" y="4691303"/>
            <a:ext cx="4985772" cy="4443182"/>
          </a:xfrm>
          <a:ln/>
        </p:spPr>
        <p:txBody>
          <a:bodyPr lIns="90191" tIns="44304" rIns="90191" bIns="44304"/>
          <a:lstStyle/>
          <a:p>
            <a:endParaRPr lang="en-US"/>
          </a:p>
        </p:txBody>
      </p:sp>
      <p:sp>
        <p:nvSpPr>
          <p:cNvPr id="37895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7713"/>
            <a:ext cx="4918075" cy="368935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1737409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20172B-99E3-444C-8CCD-CE3C8E88A1A0}" type="slidenum">
              <a:rPr lang="pt-BR"/>
              <a:pPr/>
              <a:t>12</a:t>
            </a:fld>
            <a:endParaRPr lang="pt-BR"/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3851814" y="0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3851814" y="9379542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8988" tIns="0" rIns="18988" bIns="0" anchor="b"/>
          <a:lstStyle/>
          <a:p>
            <a:pPr algn="r" defTabSz="758849" eaLnBrk="0" hangingPunct="0"/>
            <a:r>
              <a:rPr lang="pt-BR" sz="1000" i="1" dirty="0">
                <a:latin typeface="Times New Roman" pitchFamily="18" charset="0"/>
              </a:rPr>
              <a:t>6</a:t>
            </a:r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0" y="9379542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5845" name="Rectangle 5"/>
          <p:cNvSpPr>
            <a:spLocks noChangeArrowheads="1"/>
          </p:cNvSpPr>
          <p:nvPr/>
        </p:nvSpPr>
        <p:spPr bwMode="auto">
          <a:xfrm>
            <a:off x="0" y="0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584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05952" y="4691303"/>
            <a:ext cx="4985772" cy="4443182"/>
          </a:xfrm>
          <a:ln/>
        </p:spPr>
        <p:txBody>
          <a:bodyPr lIns="90191" tIns="44304" rIns="90191" bIns="44304"/>
          <a:lstStyle/>
          <a:p>
            <a:endParaRPr lang="en-US"/>
          </a:p>
        </p:txBody>
      </p:sp>
      <p:sp>
        <p:nvSpPr>
          <p:cNvPr id="35847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7713"/>
            <a:ext cx="4918075" cy="368935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6855665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B9ACD7-B868-4D9E-ABA5-8A486801098B}" type="slidenum">
              <a:rPr lang="pt-BR"/>
              <a:pPr/>
              <a:t>14</a:t>
            </a:fld>
            <a:endParaRPr lang="pt-BR"/>
          </a:p>
        </p:txBody>
      </p:sp>
      <p:sp>
        <p:nvSpPr>
          <p:cNvPr id="33794" name="Rectangle 2"/>
          <p:cNvSpPr>
            <a:spLocks noChangeArrowheads="1"/>
          </p:cNvSpPr>
          <p:nvPr/>
        </p:nvSpPr>
        <p:spPr bwMode="auto">
          <a:xfrm>
            <a:off x="3851814" y="0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3795" name="Rectangle 3"/>
          <p:cNvSpPr>
            <a:spLocks noChangeArrowheads="1"/>
          </p:cNvSpPr>
          <p:nvPr/>
        </p:nvSpPr>
        <p:spPr bwMode="auto">
          <a:xfrm>
            <a:off x="3851814" y="9379542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8988" tIns="0" rIns="18988" bIns="0" anchor="b"/>
          <a:lstStyle/>
          <a:p>
            <a:pPr algn="r" defTabSz="758849" eaLnBrk="0" hangingPunct="0"/>
            <a:r>
              <a:rPr lang="pt-BR" sz="1000" i="1" dirty="0">
                <a:latin typeface="Times New Roman" pitchFamily="18" charset="0"/>
              </a:rPr>
              <a:t>5</a:t>
            </a:r>
          </a:p>
        </p:txBody>
      </p:sp>
      <p:sp>
        <p:nvSpPr>
          <p:cNvPr id="33796" name="Rectangle 4"/>
          <p:cNvSpPr>
            <a:spLocks noChangeArrowheads="1"/>
          </p:cNvSpPr>
          <p:nvPr/>
        </p:nvSpPr>
        <p:spPr bwMode="auto">
          <a:xfrm>
            <a:off x="0" y="9379542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3797" name="Rectangle 5"/>
          <p:cNvSpPr>
            <a:spLocks noChangeArrowheads="1"/>
          </p:cNvSpPr>
          <p:nvPr/>
        </p:nvSpPr>
        <p:spPr bwMode="auto">
          <a:xfrm>
            <a:off x="0" y="0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05952" y="4691303"/>
            <a:ext cx="4985772" cy="4443182"/>
          </a:xfrm>
          <a:ln/>
        </p:spPr>
        <p:txBody>
          <a:bodyPr lIns="90191" tIns="44304" rIns="90191" bIns="44304"/>
          <a:lstStyle/>
          <a:p>
            <a:endParaRPr lang="en-US"/>
          </a:p>
        </p:txBody>
      </p:sp>
      <p:sp>
        <p:nvSpPr>
          <p:cNvPr id="33799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7713"/>
            <a:ext cx="4918075" cy="368935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3337073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3C9EAFE-6E19-4780-93E9-D5C8FA3686F1}" type="slidenum">
              <a:rPr lang="pt-BR"/>
              <a:pPr/>
              <a:t>17</a:t>
            </a:fld>
            <a:endParaRPr lang="pt-BR"/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3851814" y="0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>
            <a:off x="3851814" y="9379542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8988" tIns="0" rIns="18988" bIns="0" anchor="b"/>
          <a:lstStyle/>
          <a:p>
            <a:pPr algn="r" defTabSz="758849" eaLnBrk="0" hangingPunct="0"/>
            <a:r>
              <a:rPr lang="pt-BR" sz="1000" i="1" dirty="0">
                <a:latin typeface="Times New Roman" pitchFamily="18" charset="0"/>
              </a:rPr>
              <a:t>8</a:t>
            </a:r>
          </a:p>
        </p:txBody>
      </p:sp>
      <p:sp>
        <p:nvSpPr>
          <p:cNvPr id="39940" name="Rectangle 4"/>
          <p:cNvSpPr>
            <a:spLocks noChangeArrowheads="1"/>
          </p:cNvSpPr>
          <p:nvPr/>
        </p:nvSpPr>
        <p:spPr bwMode="auto">
          <a:xfrm>
            <a:off x="0" y="9379542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9941" name="Rectangle 5"/>
          <p:cNvSpPr>
            <a:spLocks noChangeArrowheads="1"/>
          </p:cNvSpPr>
          <p:nvPr/>
        </p:nvSpPr>
        <p:spPr bwMode="auto">
          <a:xfrm>
            <a:off x="0" y="0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9942" name="Rectangle 6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7713"/>
            <a:ext cx="4918075" cy="3689350"/>
          </a:xfrm>
          <a:ln w="12700" cap="flat">
            <a:solidFill>
              <a:schemeClr val="tx1"/>
            </a:solidFill>
          </a:ln>
        </p:spPr>
      </p:sp>
      <p:sp>
        <p:nvSpPr>
          <p:cNvPr id="39943" name="Rectangle 7"/>
          <p:cNvSpPr>
            <a:spLocks noGrp="1" noChangeArrowheads="1"/>
          </p:cNvSpPr>
          <p:nvPr>
            <p:ph type="body" idx="1"/>
          </p:nvPr>
        </p:nvSpPr>
        <p:spPr>
          <a:xfrm>
            <a:off x="905952" y="4691303"/>
            <a:ext cx="4985772" cy="4443182"/>
          </a:xfrm>
          <a:ln/>
        </p:spPr>
        <p:txBody>
          <a:bodyPr lIns="90191" tIns="44304" rIns="90191" bIns="4430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3991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59E8BF7-50C0-42AC-BAF5-1E52D8F0E04D}" type="slidenum">
              <a:rPr lang="pt-BR"/>
              <a:pPr/>
              <a:t>18</a:t>
            </a:fld>
            <a:endParaRPr lang="pt-BR"/>
          </a:p>
        </p:txBody>
      </p:sp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3851814" y="0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3851814" y="9379542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8988" tIns="0" rIns="18988" bIns="0" anchor="b"/>
          <a:lstStyle/>
          <a:p>
            <a:pPr algn="r" defTabSz="758849" eaLnBrk="0" hangingPunct="0"/>
            <a:r>
              <a:rPr lang="pt-BR" sz="1000" i="1" dirty="0">
                <a:latin typeface="Times New Roman" pitchFamily="18" charset="0"/>
              </a:rPr>
              <a:t>4</a:t>
            </a:r>
          </a:p>
        </p:txBody>
      </p:sp>
      <p:sp>
        <p:nvSpPr>
          <p:cNvPr id="31748" name="Rectangle 4"/>
          <p:cNvSpPr>
            <a:spLocks noChangeArrowheads="1"/>
          </p:cNvSpPr>
          <p:nvPr/>
        </p:nvSpPr>
        <p:spPr bwMode="auto">
          <a:xfrm>
            <a:off x="0" y="9379542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0" y="0"/>
            <a:ext cx="2945862" cy="4947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3175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905952" y="4691303"/>
            <a:ext cx="4985772" cy="4443182"/>
          </a:xfrm>
          <a:ln/>
        </p:spPr>
        <p:txBody>
          <a:bodyPr lIns="90191" tIns="44304" rIns="90191" bIns="44304"/>
          <a:lstStyle/>
          <a:p>
            <a:endParaRPr lang="en-US"/>
          </a:p>
        </p:txBody>
      </p:sp>
      <p:sp>
        <p:nvSpPr>
          <p:cNvPr id="31751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7713"/>
            <a:ext cx="4918075" cy="3689350"/>
          </a:xfrm>
          <a:ln w="12700" cap="flat">
            <a:solidFill>
              <a:schemeClr val="tx1"/>
            </a:solidFill>
          </a:ln>
        </p:spPr>
      </p:sp>
    </p:spTree>
    <p:extLst>
      <p:ext uri="{BB962C8B-B14F-4D97-AF65-F5344CB8AC3E}">
        <p14:creationId xmlns:p14="http://schemas.microsoft.com/office/powerpoint/2010/main" val="2470481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162B3F-6F66-4FE9-8B67-CB3111340140}" type="slidenum">
              <a:rPr lang="pt-BR"/>
              <a:pPr/>
              <a:t>32</a:t>
            </a:fld>
            <a:endParaRPr lang="pt-BR"/>
          </a:p>
        </p:txBody>
      </p:sp>
      <p:sp>
        <p:nvSpPr>
          <p:cNvPr id="41986" name="Rectangle 2"/>
          <p:cNvSpPr>
            <a:spLocks noChangeArrowheads="1"/>
          </p:cNvSpPr>
          <p:nvPr/>
        </p:nvSpPr>
        <p:spPr bwMode="auto">
          <a:xfrm>
            <a:off x="3851814" y="0"/>
            <a:ext cx="2945862" cy="439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3851814" y="9325936"/>
            <a:ext cx="2945862" cy="5483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8988" tIns="0" rIns="18988" bIns="0" anchor="b"/>
          <a:lstStyle/>
          <a:p>
            <a:pPr algn="r" defTabSz="758849" eaLnBrk="0" hangingPunct="0"/>
            <a:r>
              <a:rPr lang="pt-BR" sz="1000" i="1" dirty="0">
                <a:latin typeface="Times New Roman" pitchFamily="18" charset="0"/>
              </a:rPr>
              <a:t>1</a:t>
            </a:r>
          </a:p>
        </p:txBody>
      </p:sp>
      <p:sp>
        <p:nvSpPr>
          <p:cNvPr id="41988" name="Rectangle 4"/>
          <p:cNvSpPr>
            <a:spLocks noChangeArrowheads="1"/>
          </p:cNvSpPr>
          <p:nvPr/>
        </p:nvSpPr>
        <p:spPr bwMode="auto">
          <a:xfrm>
            <a:off x="0" y="9325936"/>
            <a:ext cx="2945862" cy="5483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0" y="0"/>
            <a:ext cx="2945862" cy="439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3851814" y="0"/>
            <a:ext cx="2945862" cy="439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3851814" y="9325936"/>
            <a:ext cx="2945862" cy="5483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8988" tIns="0" rIns="18988" bIns="0" anchor="b"/>
          <a:lstStyle/>
          <a:p>
            <a:pPr algn="r" defTabSz="758849" eaLnBrk="0" hangingPunct="0"/>
            <a:r>
              <a:rPr lang="pt-BR" sz="1000" i="1" dirty="0">
                <a:latin typeface="Times New Roman" pitchFamily="18" charset="0"/>
              </a:rPr>
              <a:t>1</a:t>
            </a: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0" y="9325936"/>
            <a:ext cx="2945862" cy="5483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1993" name="Rectangle 9"/>
          <p:cNvSpPr>
            <a:spLocks noChangeArrowheads="1"/>
          </p:cNvSpPr>
          <p:nvPr/>
        </p:nvSpPr>
        <p:spPr bwMode="auto">
          <a:xfrm>
            <a:off x="0" y="0"/>
            <a:ext cx="2945862" cy="439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1994" name="Rectangle 1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7713"/>
            <a:ext cx="4918075" cy="3689350"/>
          </a:xfrm>
          <a:ln w="12700" cap="flat">
            <a:solidFill>
              <a:schemeClr val="tx1"/>
            </a:solidFill>
          </a:ln>
        </p:spPr>
      </p:sp>
      <p:sp>
        <p:nvSpPr>
          <p:cNvPr id="41995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905952" y="4691303"/>
            <a:ext cx="4985772" cy="4443182"/>
          </a:xfrm>
          <a:ln/>
        </p:spPr>
        <p:txBody>
          <a:bodyPr lIns="90191" tIns="44304" rIns="90191" bIns="4430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705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D98546D-0154-43AA-ABBF-9D8DE90078C7}" type="slidenum">
              <a:rPr lang="pt-BR"/>
              <a:pPr/>
              <a:t>33</a:t>
            </a:fld>
            <a:endParaRPr lang="pt-BR"/>
          </a:p>
        </p:txBody>
      </p:sp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3851814" y="0"/>
            <a:ext cx="2945862" cy="439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4035" name="Rectangle 3"/>
          <p:cNvSpPr>
            <a:spLocks noChangeArrowheads="1"/>
          </p:cNvSpPr>
          <p:nvPr/>
        </p:nvSpPr>
        <p:spPr bwMode="auto">
          <a:xfrm>
            <a:off x="3851814" y="9325936"/>
            <a:ext cx="2945862" cy="5483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8988" tIns="0" rIns="18988" bIns="0" anchor="b"/>
          <a:lstStyle/>
          <a:p>
            <a:pPr algn="r" defTabSz="758849" eaLnBrk="0" hangingPunct="0"/>
            <a:r>
              <a:rPr lang="pt-BR" sz="1000" i="1" dirty="0">
                <a:latin typeface="Times New Roman" pitchFamily="18" charset="0"/>
              </a:rPr>
              <a:t>2</a:t>
            </a:r>
          </a:p>
        </p:txBody>
      </p:sp>
      <p:sp>
        <p:nvSpPr>
          <p:cNvPr id="44036" name="Rectangle 4"/>
          <p:cNvSpPr>
            <a:spLocks noChangeArrowheads="1"/>
          </p:cNvSpPr>
          <p:nvPr/>
        </p:nvSpPr>
        <p:spPr bwMode="auto">
          <a:xfrm>
            <a:off x="0" y="9325936"/>
            <a:ext cx="2945862" cy="5483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4037" name="Rectangle 5"/>
          <p:cNvSpPr>
            <a:spLocks noChangeArrowheads="1"/>
          </p:cNvSpPr>
          <p:nvPr/>
        </p:nvSpPr>
        <p:spPr bwMode="auto">
          <a:xfrm>
            <a:off x="0" y="0"/>
            <a:ext cx="2945862" cy="439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4038" name="Rectangle 6"/>
          <p:cNvSpPr>
            <a:spLocks noChangeArrowheads="1"/>
          </p:cNvSpPr>
          <p:nvPr/>
        </p:nvSpPr>
        <p:spPr bwMode="auto">
          <a:xfrm>
            <a:off x="3851814" y="0"/>
            <a:ext cx="2945862" cy="439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4039" name="Rectangle 7"/>
          <p:cNvSpPr>
            <a:spLocks noChangeArrowheads="1"/>
          </p:cNvSpPr>
          <p:nvPr/>
        </p:nvSpPr>
        <p:spPr bwMode="auto">
          <a:xfrm>
            <a:off x="3851814" y="9325936"/>
            <a:ext cx="2945862" cy="5483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18988" tIns="0" rIns="18988" bIns="0" anchor="b"/>
          <a:lstStyle/>
          <a:p>
            <a:pPr algn="r" defTabSz="758849" eaLnBrk="0" hangingPunct="0"/>
            <a:r>
              <a:rPr lang="pt-BR" sz="1000" i="1" dirty="0">
                <a:latin typeface="Times New Roman" pitchFamily="18" charset="0"/>
              </a:rPr>
              <a:t>2</a:t>
            </a:r>
          </a:p>
        </p:txBody>
      </p:sp>
      <p:sp>
        <p:nvSpPr>
          <p:cNvPr id="44040" name="Rectangle 8"/>
          <p:cNvSpPr>
            <a:spLocks noChangeArrowheads="1"/>
          </p:cNvSpPr>
          <p:nvPr/>
        </p:nvSpPr>
        <p:spPr bwMode="auto">
          <a:xfrm>
            <a:off x="0" y="9325936"/>
            <a:ext cx="2945862" cy="54831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4041" name="Rectangle 9"/>
          <p:cNvSpPr>
            <a:spLocks noChangeArrowheads="1"/>
          </p:cNvSpPr>
          <p:nvPr/>
        </p:nvSpPr>
        <p:spPr bwMode="auto">
          <a:xfrm>
            <a:off x="0" y="0"/>
            <a:ext cx="2945862" cy="43957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87947" tIns="43973" rIns="87947" bIns="43973" anchor="ctr"/>
          <a:lstStyle/>
          <a:p>
            <a:endParaRPr lang="pt-BR"/>
          </a:p>
        </p:txBody>
      </p:sp>
      <p:sp>
        <p:nvSpPr>
          <p:cNvPr id="44042" name="Rectangle 10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47713"/>
            <a:ext cx="4918075" cy="3689350"/>
          </a:xfrm>
          <a:ln w="12700" cap="flat">
            <a:solidFill>
              <a:schemeClr val="tx1"/>
            </a:solidFill>
          </a:ln>
        </p:spPr>
      </p:sp>
      <p:sp>
        <p:nvSpPr>
          <p:cNvPr id="44043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905952" y="4691303"/>
            <a:ext cx="4985772" cy="4443182"/>
          </a:xfrm>
          <a:ln/>
        </p:spPr>
        <p:txBody>
          <a:bodyPr lIns="90191" tIns="44304" rIns="90191" bIns="44304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286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C538D0-EA6B-46A6-BCC9-1438E2290C4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3CE10A-DE64-41F3-8BB3-709A73E40D80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308F19-031B-4539-B713-09C8F44FBEE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A30D154-8FBF-4530-85FD-9EAF3A620DB0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A73EF6-BBA6-4DEF-8BD6-65C41067C7C1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C9CEB5B-BA69-4025-818A-25CB5E9A312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AE0113B-31AD-4798-A4D1-B8C944AABEAE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680DE0-7072-459E-A1CF-174F535EA158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E6069D-008D-4B9A-91AC-B44F85B1451C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BCCE4-7A89-40E7-8F16-01A5A98AE246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06C8E-CB4A-4DAB-B102-C17B72EF0B06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0AD963-F40D-4BBD-BC70-8C179E8FD3E8}" type="slidenum">
              <a:rPr lang="pt-BR"/>
              <a:pPr/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 estilo do título mestre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2D686046-9E8E-45E1-A0A2-961C30266A8F}" type="slidenum">
              <a:rPr lang="pt-BR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2.bin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1.wmf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24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7.wmf"/><Relationship Id="rId4" Type="http://schemas.openxmlformats.org/officeDocument/2006/relationships/oleObject" Target="../embeddings/oleObject7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8.bin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3" Type="http://schemas.openxmlformats.org/officeDocument/2006/relationships/notesSlide" Target="../notesSlides/notesSlide7.xml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41.wmf"/><Relationship Id="rId5" Type="http://schemas.openxmlformats.org/officeDocument/2006/relationships/oleObject" Target="../embeddings/oleObject10.bin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43.jpeg"/><Relationship Id="rId9" Type="http://schemas.openxmlformats.org/officeDocument/2006/relationships/oleObject" Target="../embeddings/oleObject12.bin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6" name="Text Box 4"/>
          <p:cNvSpPr txBox="1">
            <a:spLocks noChangeArrowheads="1"/>
          </p:cNvSpPr>
          <p:nvPr/>
        </p:nvSpPr>
        <p:spPr bwMode="auto">
          <a:xfrm>
            <a:off x="592138" y="539750"/>
            <a:ext cx="7659469" cy="4001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000" b="1" dirty="0" smtClean="0">
                <a:solidFill>
                  <a:srgbClr val="0000FF"/>
                </a:solidFill>
                <a:latin typeface="Tahoma" charset="0"/>
              </a:rPr>
              <a:t>Tecnologia de Solos, 2016 </a:t>
            </a:r>
            <a:r>
              <a:rPr lang="pt-BR" sz="2000" b="1" dirty="0">
                <a:solidFill>
                  <a:srgbClr val="0000FF"/>
                </a:solidFill>
                <a:latin typeface="Tahoma" charset="0"/>
              </a:rPr>
              <a:t>(</a:t>
            </a:r>
            <a:r>
              <a:rPr lang="pt-BR" sz="2000" b="1" dirty="0" smtClean="0">
                <a:solidFill>
                  <a:srgbClr val="0000FF"/>
                </a:solidFill>
                <a:latin typeface="Tahoma" charset="0"/>
              </a:rPr>
              <a:t>2</a:t>
            </a:r>
            <a:r>
              <a:rPr lang="pt-BR" sz="2000" b="1" dirty="0" smtClean="0">
                <a:solidFill>
                  <a:srgbClr val="0000FF"/>
                </a:solidFill>
                <a:latin typeface="Tahoma" charset="0"/>
                <a:cs typeface="Arial" charset="0"/>
              </a:rPr>
              <a:t>° semestre)</a:t>
            </a:r>
          </a:p>
          <a:p>
            <a:endParaRPr lang="pt-BR" dirty="0" smtClean="0">
              <a:cs typeface="Arial" charset="0"/>
            </a:endParaRPr>
          </a:p>
          <a:p>
            <a:endParaRPr lang="pt-BR" sz="2400" dirty="0">
              <a:solidFill>
                <a:srgbClr val="FF3300"/>
              </a:solidFill>
              <a:cs typeface="Arial" charset="0"/>
            </a:endParaRPr>
          </a:p>
          <a:p>
            <a:endParaRPr lang="pt-BR" sz="2400" dirty="0">
              <a:solidFill>
                <a:srgbClr val="FF3300"/>
              </a:solidFill>
              <a:cs typeface="Arial" charset="0"/>
            </a:endParaRPr>
          </a:p>
          <a:p>
            <a:r>
              <a:rPr lang="pt-BR" sz="2400" dirty="0">
                <a:solidFill>
                  <a:srgbClr val="FF3300"/>
                </a:solidFill>
                <a:cs typeface="Arial" charset="0"/>
              </a:rPr>
              <a:t>Impactos da erosão do solo</a:t>
            </a:r>
          </a:p>
          <a:p>
            <a:endParaRPr lang="pt-BR" sz="2400" dirty="0">
              <a:solidFill>
                <a:srgbClr val="FF3300"/>
              </a:solidFill>
              <a:cs typeface="Arial" charset="0"/>
            </a:endParaRPr>
          </a:p>
          <a:p>
            <a:r>
              <a:rPr lang="pt-BR" sz="2400" b="1" dirty="0">
                <a:cs typeface="Arial" charset="0"/>
              </a:rPr>
              <a:t>Imediatos: concentração da </a:t>
            </a:r>
            <a:r>
              <a:rPr lang="pt-BR" sz="2400" b="1" dirty="0" smtClean="0">
                <a:cs typeface="Arial" charset="0"/>
              </a:rPr>
              <a:t>enxurrada (voçorocas)</a:t>
            </a:r>
            <a:endParaRPr lang="pt-BR" sz="2400" b="1" dirty="0">
              <a:cs typeface="Arial" charset="0"/>
            </a:endParaRPr>
          </a:p>
          <a:p>
            <a:endParaRPr lang="pt-BR" sz="2400" b="1" dirty="0">
              <a:cs typeface="Arial" charset="0"/>
            </a:endParaRPr>
          </a:p>
          <a:p>
            <a:r>
              <a:rPr lang="pt-BR" sz="2400" b="1" dirty="0">
                <a:solidFill>
                  <a:schemeClr val="bg2"/>
                </a:solidFill>
                <a:cs typeface="Arial" charset="0"/>
              </a:rPr>
              <a:t>Degradação </a:t>
            </a:r>
            <a:r>
              <a:rPr lang="pt-BR" sz="2400" b="1" dirty="0" smtClean="0">
                <a:solidFill>
                  <a:schemeClr val="bg2"/>
                </a:solidFill>
                <a:cs typeface="Arial" charset="0"/>
              </a:rPr>
              <a:t>funcional do </a:t>
            </a:r>
            <a:r>
              <a:rPr lang="pt-BR" sz="2400" b="1" dirty="0">
                <a:solidFill>
                  <a:schemeClr val="bg2"/>
                </a:solidFill>
                <a:cs typeface="Arial" charset="0"/>
              </a:rPr>
              <a:t>solo: sulcos e laminar</a:t>
            </a:r>
          </a:p>
          <a:p>
            <a:endParaRPr lang="pt-BR" sz="2400" b="1" dirty="0">
              <a:solidFill>
                <a:schemeClr val="bg2"/>
              </a:solidFill>
              <a:cs typeface="Arial" charset="0"/>
            </a:endParaRPr>
          </a:p>
          <a:p>
            <a:r>
              <a:rPr lang="pt-BR" sz="2400" b="1" dirty="0">
                <a:solidFill>
                  <a:schemeClr val="bg2"/>
                </a:solidFill>
                <a:cs typeface="Arial" charset="0"/>
              </a:rPr>
              <a:t>Ambientais: deposição de sedimentos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Corn_1Pic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4175"/>
            <a:ext cx="9144000" cy="60880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orn_1P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08000"/>
            <a:ext cx="9144000" cy="5840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4819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4820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4821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34822" name="Object 6"/>
          <p:cNvGraphicFramePr>
            <a:graphicFrameLocks/>
          </p:cNvGraphicFramePr>
          <p:nvPr/>
        </p:nvGraphicFramePr>
        <p:xfrm>
          <a:off x="312738" y="0"/>
          <a:ext cx="8501062" cy="6838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33" name="Planilha do Microsoft Excel" r:id="rId4" imgW="9569160" imgH="6858000" progId="Excel.Sheet.8">
                  <p:embed/>
                </p:oleObj>
              </mc:Choice>
              <mc:Fallback>
                <p:oleObj name="Planilha do Microsoft Excel" r:id="rId4" imgW="9569160" imgH="6858000" progId="Excel.Sheet.8">
                  <p:embed/>
                  <p:pic>
                    <p:nvPicPr>
                      <p:cNvPr id="0" name="Picture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2738" y="0"/>
                        <a:ext cx="8501062" cy="6838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3" name="Rectangle 7"/>
          <p:cNvSpPr>
            <a:spLocks noChangeArrowheads="1"/>
          </p:cNvSpPr>
          <p:nvPr/>
        </p:nvSpPr>
        <p:spPr bwMode="auto">
          <a:xfrm>
            <a:off x="5980113" y="2044700"/>
            <a:ext cx="15636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400" b="1">
                <a:solidFill>
                  <a:srgbClr val="0000FF"/>
                </a:solidFill>
                <a:latin typeface="Times New Roman" pitchFamily="18" charset="0"/>
              </a:rPr>
              <a:t>NPK &amp; OM</a:t>
            </a:r>
          </a:p>
        </p:txBody>
      </p:sp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6048375" y="4022725"/>
            <a:ext cx="7350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400" b="1">
                <a:latin typeface="Times New Roman" pitchFamily="18" charset="0"/>
              </a:rPr>
              <a:t>NPK</a:t>
            </a:r>
          </a:p>
        </p:txBody>
      </p:sp>
      <p:sp>
        <p:nvSpPr>
          <p:cNvPr id="34825" name="Rectangle 9"/>
          <p:cNvSpPr>
            <a:spLocks noChangeArrowheads="1"/>
          </p:cNvSpPr>
          <p:nvPr/>
        </p:nvSpPr>
        <p:spPr bwMode="auto">
          <a:xfrm>
            <a:off x="5235575" y="5272088"/>
            <a:ext cx="1463675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800" b="1">
                <a:solidFill>
                  <a:srgbClr val="FF0066"/>
                </a:solidFill>
              </a:rPr>
              <a:t>Controle</a:t>
            </a:r>
          </a:p>
        </p:txBody>
      </p:sp>
      <p:sp>
        <p:nvSpPr>
          <p:cNvPr id="34826" name="Line 10"/>
          <p:cNvSpPr>
            <a:spLocks noChangeShapeType="1"/>
          </p:cNvSpPr>
          <p:nvPr/>
        </p:nvSpPr>
        <p:spPr bwMode="auto">
          <a:xfrm flipV="1">
            <a:off x="7010400" y="2514600"/>
            <a:ext cx="474663" cy="5334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4827" name="Line 11"/>
          <p:cNvSpPr>
            <a:spLocks noChangeShapeType="1"/>
          </p:cNvSpPr>
          <p:nvPr/>
        </p:nvSpPr>
        <p:spPr bwMode="auto">
          <a:xfrm flipV="1">
            <a:off x="2608263" y="2514600"/>
            <a:ext cx="473075" cy="533400"/>
          </a:xfrm>
          <a:prstGeom prst="line">
            <a:avLst/>
          </a:prstGeom>
          <a:noFill/>
          <a:ln w="1270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CJRasp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27038"/>
            <a:ext cx="9144000" cy="60039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2771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2772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2773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32774" name="Object 6"/>
          <p:cNvGraphicFramePr>
            <a:graphicFrameLocks/>
          </p:cNvGraphicFramePr>
          <p:nvPr/>
        </p:nvGraphicFramePr>
        <p:xfrm>
          <a:off x="41275" y="246063"/>
          <a:ext cx="9101138" cy="6307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85" name="Documento" r:id="rId4" imgW="4660560" imgH="2873160" progId="Word.Document.8">
                  <p:embed/>
                </p:oleObj>
              </mc:Choice>
              <mc:Fallback>
                <p:oleObj name="Documento" r:id="rId4" imgW="4660560" imgH="2873160" progId="Word.Document.8">
                  <p:embed/>
                  <p:pic>
                    <p:nvPicPr>
                      <p:cNvPr id="0" name="Picture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275" y="246063"/>
                        <a:ext cx="9101138" cy="6307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TeseAdeodato (2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39750"/>
            <a:ext cx="9144000" cy="5778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TeseAdeodato (1)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6888"/>
            <a:ext cx="9144000" cy="5862637"/>
          </a:xfrm>
          <a:prstGeom prst="rect">
            <a:avLst/>
          </a:prstGeom>
          <a:noFill/>
        </p:spPr>
      </p:pic>
      <p:sp>
        <p:nvSpPr>
          <p:cNvPr id="4" name="CaixaDeTexto 3"/>
          <p:cNvSpPr txBox="1"/>
          <p:nvPr/>
        </p:nvSpPr>
        <p:spPr>
          <a:xfrm>
            <a:off x="1016713" y="1772816"/>
            <a:ext cx="324036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Voçorocas</a:t>
            </a:r>
            <a:endParaRPr lang="pt-BR" dirty="0"/>
          </a:p>
        </p:txBody>
      </p:sp>
      <p:cxnSp>
        <p:nvCxnSpPr>
          <p:cNvPr id="6" name="Conector de seta reta 5"/>
          <p:cNvCxnSpPr>
            <a:stCxn id="4" idx="3"/>
          </p:cNvCxnSpPr>
          <p:nvPr/>
        </p:nvCxnSpPr>
        <p:spPr>
          <a:xfrm>
            <a:off x="4257073" y="1957482"/>
            <a:ext cx="1467055" cy="39139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de seta reta 7"/>
          <p:cNvCxnSpPr>
            <a:stCxn id="4" idx="2"/>
          </p:cNvCxnSpPr>
          <p:nvPr/>
        </p:nvCxnSpPr>
        <p:spPr>
          <a:xfrm rot="16200000" flipH="1">
            <a:off x="2348952" y="2430088"/>
            <a:ext cx="998820" cy="42293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8915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38916" name="Object 4"/>
          <p:cNvGraphicFramePr>
            <a:graphicFrameLocks/>
          </p:cNvGraphicFramePr>
          <p:nvPr/>
        </p:nvGraphicFramePr>
        <p:xfrm>
          <a:off x="0" y="3238500"/>
          <a:ext cx="4386263" cy="3570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2" name="Documento" r:id="rId4" imgW="4941555" imgH="3577700" progId="Word.Document.8">
                  <p:embed/>
                </p:oleObj>
              </mc:Choice>
              <mc:Fallback>
                <p:oleObj name="Documento" r:id="rId4" imgW="4941555" imgH="3577700" progId="Word.Document.8">
                  <p:embed/>
                  <p:pic>
                    <p:nvPicPr>
                      <p:cNvPr id="0" name="Picture 4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238500"/>
                        <a:ext cx="4386263" cy="35702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8917" name="Object 5"/>
          <p:cNvGraphicFramePr>
            <a:graphicFrameLocks/>
          </p:cNvGraphicFramePr>
          <p:nvPr/>
        </p:nvGraphicFramePr>
        <p:xfrm>
          <a:off x="4741863" y="3219450"/>
          <a:ext cx="4384675" cy="3600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53" name="Documento" r:id="rId6" imgW="4941555" imgH="3608731" progId="Word.Document.8">
                  <p:embed/>
                </p:oleObj>
              </mc:Choice>
              <mc:Fallback>
                <p:oleObj name="Documento" r:id="rId6" imgW="4941555" imgH="3608731" progId="Word.Document.8">
                  <p:embed/>
                  <p:pic>
                    <p:nvPicPr>
                      <p:cNvPr id="0" name="Picture 5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1863" y="3219450"/>
                        <a:ext cx="4384675" cy="3600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8918" name="Rectangle 6"/>
          <p:cNvSpPr>
            <a:spLocks noChangeArrowheads="1"/>
          </p:cNvSpPr>
          <p:nvPr/>
        </p:nvSpPr>
        <p:spPr bwMode="auto">
          <a:xfrm>
            <a:off x="630238" y="2576513"/>
            <a:ext cx="353695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400"/>
              <a:t>Produtividade, Mg (MS) / ha</a:t>
            </a:r>
          </a:p>
        </p:txBody>
      </p:sp>
      <p:sp>
        <p:nvSpPr>
          <p:cNvPr id="38919" name="Rectangle 7"/>
          <p:cNvSpPr>
            <a:spLocks noChangeArrowheads="1"/>
          </p:cNvSpPr>
          <p:nvPr/>
        </p:nvSpPr>
        <p:spPr bwMode="auto">
          <a:xfrm>
            <a:off x="5167313" y="2576513"/>
            <a:ext cx="290353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400"/>
              <a:t>Espessura do solo, cm</a:t>
            </a:r>
          </a:p>
        </p:txBody>
      </p:sp>
      <p:grpSp>
        <p:nvGrpSpPr>
          <p:cNvPr id="38920" name="Group 8"/>
          <p:cNvGrpSpPr>
            <a:grpSpLocks/>
          </p:cNvGrpSpPr>
          <p:nvPr/>
        </p:nvGrpSpPr>
        <p:grpSpPr bwMode="auto">
          <a:xfrm>
            <a:off x="169863" y="409575"/>
            <a:ext cx="8256587" cy="2149475"/>
            <a:chOff x="120" y="258"/>
            <a:chExt cx="5852" cy="1354"/>
          </a:xfrm>
        </p:grpSpPr>
        <p:graphicFrame>
          <p:nvGraphicFramePr>
            <p:cNvPr id="38921" name="Object 9"/>
            <p:cNvGraphicFramePr>
              <a:graphicFrameLocks/>
            </p:cNvGraphicFramePr>
            <p:nvPr/>
          </p:nvGraphicFramePr>
          <p:xfrm>
            <a:off x="120" y="258"/>
            <a:ext cx="768" cy="135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54" name="Documento" r:id="rId8" imgW="920455" imgH="1617420" progId="Word.Document.8">
                    <p:embed/>
                  </p:oleObj>
                </mc:Choice>
                <mc:Fallback>
                  <p:oleObj name="Documento" r:id="rId8" imgW="920455" imgH="1617420" progId="Word.Document.8">
                    <p:embed/>
                    <p:pic>
                      <p:nvPicPr>
                        <p:cNvPr id="0" name="Picture 9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" y="258"/>
                          <a:ext cx="768" cy="135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22" name="Rectangle 10"/>
            <p:cNvSpPr>
              <a:spLocks noChangeArrowheads="1"/>
            </p:cNvSpPr>
            <p:nvPr/>
          </p:nvSpPr>
          <p:spPr bwMode="auto">
            <a:xfrm>
              <a:off x="508" y="292"/>
              <a:ext cx="5464" cy="1288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38923" name="Rectangle 11"/>
            <p:cNvSpPr>
              <a:spLocks noChangeArrowheads="1"/>
            </p:cNvSpPr>
            <p:nvPr/>
          </p:nvSpPr>
          <p:spPr bwMode="auto">
            <a:xfrm>
              <a:off x="1311" y="375"/>
              <a:ext cx="821" cy="12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pt-BR" sz="2400"/>
                <a:t>&gt; 11,3</a:t>
              </a:r>
            </a:p>
            <a:p>
              <a:pPr algn="ctr" defTabSz="762000" eaLnBrk="0" hangingPunct="0"/>
              <a:r>
                <a:rPr lang="pt-BR" sz="2400"/>
                <a:t>9,3-11,3</a:t>
              </a:r>
            </a:p>
            <a:p>
              <a:pPr algn="ctr" defTabSz="762000" eaLnBrk="0" hangingPunct="0"/>
              <a:r>
                <a:rPr lang="pt-BR" sz="2400"/>
                <a:t>7,1-9,3</a:t>
              </a:r>
            </a:p>
            <a:p>
              <a:pPr algn="ctr" defTabSz="762000" eaLnBrk="0" hangingPunct="0"/>
              <a:r>
                <a:rPr lang="pt-BR" sz="2400"/>
                <a:t>6,0 - 7,1</a:t>
              </a:r>
            </a:p>
            <a:p>
              <a:pPr algn="ctr" defTabSz="762000" eaLnBrk="0" hangingPunct="0"/>
              <a:r>
                <a:rPr lang="pt-BR" sz="2400"/>
                <a:t>&lt; 6,0</a:t>
              </a:r>
            </a:p>
          </p:txBody>
        </p:sp>
        <p:sp>
          <p:nvSpPr>
            <p:cNvPr id="38924" name="Rectangle 12"/>
            <p:cNvSpPr>
              <a:spLocks noChangeArrowheads="1"/>
            </p:cNvSpPr>
            <p:nvPr/>
          </p:nvSpPr>
          <p:spPr bwMode="auto">
            <a:xfrm>
              <a:off x="4579" y="375"/>
              <a:ext cx="714" cy="120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algn="ctr" defTabSz="762000" eaLnBrk="0" hangingPunct="0"/>
              <a:r>
                <a:rPr lang="pt-BR" sz="2400"/>
                <a:t>&gt; 80</a:t>
              </a:r>
            </a:p>
            <a:p>
              <a:pPr algn="ctr" defTabSz="762000" eaLnBrk="0" hangingPunct="0"/>
              <a:r>
                <a:rPr lang="pt-BR" sz="2400"/>
                <a:t>60 - 80</a:t>
              </a:r>
            </a:p>
            <a:p>
              <a:pPr algn="ctr" defTabSz="762000" eaLnBrk="0" hangingPunct="0"/>
              <a:r>
                <a:rPr lang="pt-BR" sz="2400"/>
                <a:t>40 - 60</a:t>
              </a:r>
            </a:p>
            <a:p>
              <a:pPr algn="ctr" defTabSz="762000" eaLnBrk="0" hangingPunct="0"/>
              <a:r>
                <a:rPr lang="pt-BR" sz="2400"/>
                <a:t>20 - 40</a:t>
              </a:r>
            </a:p>
            <a:p>
              <a:pPr algn="ctr" defTabSz="762000" eaLnBrk="0" hangingPunct="0"/>
              <a:r>
                <a:rPr lang="pt-BR" sz="2400"/>
                <a:t>&lt; 20</a:t>
              </a:r>
            </a:p>
          </p:txBody>
        </p:sp>
      </p:grpSp>
      <p:sp>
        <p:nvSpPr>
          <p:cNvPr id="38925" name="Rectangle 13"/>
          <p:cNvSpPr>
            <a:spLocks noChangeArrowheads="1"/>
          </p:cNvSpPr>
          <p:nvPr/>
        </p:nvSpPr>
        <p:spPr bwMode="auto">
          <a:xfrm>
            <a:off x="766763" y="61913"/>
            <a:ext cx="6564312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400"/>
              <a:t>Produtividade de </a:t>
            </a:r>
            <a:r>
              <a:rPr lang="pt-BR" sz="2400" i="1"/>
              <a:t>Crotalaria juncea </a:t>
            </a:r>
            <a:r>
              <a:rPr lang="pt-BR" sz="2400"/>
              <a:t>vs espessura solo</a:t>
            </a:r>
          </a:p>
        </p:txBody>
      </p:sp>
      <p:sp>
        <p:nvSpPr>
          <p:cNvPr id="38926" name="Line 14"/>
          <p:cNvSpPr>
            <a:spLocks noChangeShapeType="1"/>
          </p:cNvSpPr>
          <p:nvPr/>
        </p:nvSpPr>
        <p:spPr bwMode="auto">
          <a:xfrm>
            <a:off x="4775200" y="3124200"/>
            <a:ext cx="4335463" cy="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8927" name="Rectangle 15"/>
          <p:cNvSpPr>
            <a:spLocks noChangeArrowheads="1"/>
          </p:cNvSpPr>
          <p:nvPr/>
        </p:nvSpPr>
        <p:spPr bwMode="auto">
          <a:xfrm>
            <a:off x="8486775" y="2728913"/>
            <a:ext cx="6905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400">
                <a:solidFill>
                  <a:srgbClr val="FF0066"/>
                </a:solidFill>
              </a:rPr>
              <a:t>70m</a:t>
            </a:r>
          </a:p>
        </p:txBody>
      </p:sp>
      <p:sp>
        <p:nvSpPr>
          <p:cNvPr id="38928" name="Line 16"/>
          <p:cNvSpPr>
            <a:spLocks noChangeShapeType="1"/>
          </p:cNvSpPr>
          <p:nvPr/>
        </p:nvSpPr>
        <p:spPr bwMode="auto">
          <a:xfrm>
            <a:off x="4503738" y="3276600"/>
            <a:ext cx="0" cy="3505200"/>
          </a:xfrm>
          <a:prstGeom prst="line">
            <a:avLst/>
          </a:prstGeom>
          <a:noFill/>
          <a:ln w="12700">
            <a:solidFill>
              <a:srgbClr val="FF0066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38929" name="Rectangle 17"/>
          <p:cNvSpPr>
            <a:spLocks noChangeArrowheads="1"/>
          </p:cNvSpPr>
          <p:nvPr/>
        </p:nvSpPr>
        <p:spPr bwMode="auto">
          <a:xfrm rot="16260000">
            <a:off x="4108450" y="2752726"/>
            <a:ext cx="777875" cy="406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400">
                <a:solidFill>
                  <a:srgbClr val="FF0066"/>
                </a:solidFill>
              </a:rPr>
              <a:t>50m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0724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30726" name="Object 6"/>
          <p:cNvGraphicFramePr>
            <a:graphicFrameLocks/>
          </p:cNvGraphicFramePr>
          <p:nvPr/>
        </p:nvGraphicFramePr>
        <p:xfrm>
          <a:off x="236538" y="152400"/>
          <a:ext cx="8670925" cy="6704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7" name="Planilha do Microsoft Excel" r:id="rId4" imgW="8607240" imgH="5959440" progId="Excel.Sheet.8">
                  <p:embed/>
                </p:oleObj>
              </mc:Choice>
              <mc:Fallback>
                <p:oleObj name="Planilha do Microsoft Excel" r:id="rId4" imgW="8607240" imgH="5959440" progId="Excel.Sheet.8">
                  <p:embed/>
                  <p:pic>
                    <p:nvPicPr>
                      <p:cNvPr id="0" name="Picture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6538" y="152400"/>
                        <a:ext cx="8670925" cy="6704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Y0_sing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44450"/>
            <a:ext cx="8997950" cy="674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4" descr="Digitalizar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266" y="2619375"/>
            <a:ext cx="3313113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07950" y="587375"/>
            <a:ext cx="244792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Impacto da gota</a:t>
            </a:r>
          </a:p>
        </p:txBody>
      </p: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158750" y="1344613"/>
            <a:ext cx="12477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Enxurrada</a:t>
            </a:r>
          </a:p>
        </p:txBody>
      </p:sp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1619250" y="1335088"/>
            <a:ext cx="1095172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Dispersa</a:t>
            </a:r>
            <a:endParaRPr lang="pt-BR" dirty="0"/>
          </a:p>
        </p:txBody>
      </p:sp>
      <p:sp>
        <p:nvSpPr>
          <p:cNvPr id="43014" name="Text Box 5"/>
          <p:cNvSpPr txBox="1">
            <a:spLocks noChangeArrowheads="1"/>
          </p:cNvSpPr>
          <p:nvPr/>
        </p:nvSpPr>
        <p:spPr bwMode="auto">
          <a:xfrm>
            <a:off x="1619250" y="2044700"/>
            <a:ext cx="150554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Concentrada</a:t>
            </a:r>
            <a:endParaRPr lang="pt-BR" dirty="0"/>
          </a:p>
        </p:txBody>
      </p:sp>
      <p:sp>
        <p:nvSpPr>
          <p:cNvPr id="43015" name="Text Box 6"/>
          <p:cNvSpPr txBox="1">
            <a:spLocks noChangeArrowheads="1"/>
          </p:cNvSpPr>
          <p:nvPr/>
        </p:nvSpPr>
        <p:spPr bwMode="auto">
          <a:xfrm>
            <a:off x="3145624" y="1309749"/>
            <a:ext cx="8794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Sulcos</a:t>
            </a:r>
          </a:p>
        </p:txBody>
      </p:sp>
      <p:sp>
        <p:nvSpPr>
          <p:cNvPr id="43016" name="Text Box 7"/>
          <p:cNvSpPr txBox="1">
            <a:spLocks noChangeArrowheads="1"/>
          </p:cNvSpPr>
          <p:nvPr/>
        </p:nvSpPr>
        <p:spPr bwMode="auto">
          <a:xfrm>
            <a:off x="2771800" y="584331"/>
            <a:ext cx="10191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Laminar</a:t>
            </a:r>
          </a:p>
        </p:txBody>
      </p:sp>
      <p:sp>
        <p:nvSpPr>
          <p:cNvPr id="43017" name="Text Box 8"/>
          <p:cNvSpPr txBox="1">
            <a:spLocks noChangeArrowheads="1"/>
          </p:cNvSpPr>
          <p:nvPr/>
        </p:nvSpPr>
        <p:spPr bwMode="auto">
          <a:xfrm>
            <a:off x="3790975" y="1978503"/>
            <a:ext cx="22891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Voçorocas efêmeras</a:t>
            </a:r>
          </a:p>
        </p:txBody>
      </p:sp>
      <p:sp>
        <p:nvSpPr>
          <p:cNvPr id="43018" name="Text Box 9"/>
          <p:cNvSpPr txBox="1">
            <a:spLocks noChangeArrowheads="1"/>
          </p:cNvSpPr>
          <p:nvPr/>
        </p:nvSpPr>
        <p:spPr bwMode="auto">
          <a:xfrm>
            <a:off x="3790975" y="2445191"/>
            <a:ext cx="26701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Voçorocas permanentes</a:t>
            </a:r>
          </a:p>
        </p:txBody>
      </p:sp>
      <p:cxnSp>
        <p:nvCxnSpPr>
          <p:cNvPr id="43019" name="AutoShape 10"/>
          <p:cNvCxnSpPr>
            <a:cxnSpLocks noChangeShapeType="1"/>
            <a:stCxn id="43011" idx="3"/>
          </p:cNvCxnSpPr>
          <p:nvPr/>
        </p:nvCxnSpPr>
        <p:spPr bwMode="auto">
          <a:xfrm>
            <a:off x="2555875" y="775494"/>
            <a:ext cx="2159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0" name="AutoShape 11"/>
          <p:cNvCxnSpPr>
            <a:cxnSpLocks noChangeShapeType="1"/>
            <a:stCxn id="43012" idx="3"/>
            <a:endCxn id="43013" idx="1"/>
          </p:cNvCxnSpPr>
          <p:nvPr/>
        </p:nvCxnSpPr>
        <p:spPr bwMode="auto">
          <a:xfrm flipV="1">
            <a:off x="1406525" y="1519754"/>
            <a:ext cx="212725" cy="1297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1" name="AutoShape 12"/>
          <p:cNvCxnSpPr>
            <a:cxnSpLocks noChangeShapeType="1"/>
          </p:cNvCxnSpPr>
          <p:nvPr/>
        </p:nvCxnSpPr>
        <p:spPr bwMode="auto">
          <a:xfrm>
            <a:off x="2736710" y="1509869"/>
            <a:ext cx="408914" cy="988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2" name="AutoShape 13"/>
          <p:cNvCxnSpPr>
            <a:cxnSpLocks noChangeShapeType="1"/>
            <a:stCxn id="43014" idx="3"/>
          </p:cNvCxnSpPr>
          <p:nvPr/>
        </p:nvCxnSpPr>
        <p:spPr bwMode="auto">
          <a:xfrm flipV="1">
            <a:off x="3124790" y="2157412"/>
            <a:ext cx="666185" cy="719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3" name="AutoShape 14"/>
          <p:cNvCxnSpPr>
            <a:cxnSpLocks noChangeShapeType="1"/>
            <a:stCxn id="43014" idx="3"/>
          </p:cNvCxnSpPr>
          <p:nvPr/>
        </p:nvCxnSpPr>
        <p:spPr bwMode="auto">
          <a:xfrm>
            <a:off x="3124790" y="2229366"/>
            <a:ext cx="666185" cy="33869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4" name="AutoShape 15"/>
          <p:cNvCxnSpPr>
            <a:cxnSpLocks noChangeShapeType="1"/>
            <a:stCxn id="43012" idx="3"/>
            <a:endCxn id="43014" idx="1"/>
          </p:cNvCxnSpPr>
          <p:nvPr/>
        </p:nvCxnSpPr>
        <p:spPr bwMode="auto">
          <a:xfrm>
            <a:off x="1406525" y="1532732"/>
            <a:ext cx="212725" cy="69663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3025" name="Text Box 16"/>
          <p:cNvSpPr txBox="1">
            <a:spLocks noChangeArrowheads="1"/>
          </p:cNvSpPr>
          <p:nvPr/>
        </p:nvSpPr>
        <p:spPr bwMode="auto">
          <a:xfrm>
            <a:off x="4233887" y="480156"/>
            <a:ext cx="1877437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Desprendimento</a:t>
            </a:r>
          </a:p>
          <a:p>
            <a:r>
              <a:rPr lang="pt-BR" dirty="0" smtClean="0"/>
              <a:t> seletivo</a:t>
            </a:r>
            <a:endParaRPr lang="pt-BR" dirty="0"/>
          </a:p>
        </p:txBody>
      </p:sp>
      <p:cxnSp>
        <p:nvCxnSpPr>
          <p:cNvPr id="43026" name="AutoShape 17"/>
          <p:cNvCxnSpPr>
            <a:cxnSpLocks noChangeShapeType="1"/>
            <a:stCxn id="43016" idx="3"/>
          </p:cNvCxnSpPr>
          <p:nvPr/>
        </p:nvCxnSpPr>
        <p:spPr bwMode="auto">
          <a:xfrm flipV="1">
            <a:off x="3790975" y="764596"/>
            <a:ext cx="442912" cy="78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7" name="AutoShape 18"/>
          <p:cNvCxnSpPr>
            <a:cxnSpLocks noChangeShapeType="1"/>
            <a:stCxn id="43015" idx="3"/>
          </p:cNvCxnSpPr>
          <p:nvPr/>
        </p:nvCxnSpPr>
        <p:spPr bwMode="auto">
          <a:xfrm>
            <a:off x="4025099" y="1497868"/>
            <a:ext cx="330877" cy="362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8" name="AutoShape 19"/>
          <p:cNvCxnSpPr>
            <a:cxnSpLocks noChangeShapeType="1"/>
            <a:stCxn id="43017" idx="3"/>
          </p:cNvCxnSpPr>
          <p:nvPr/>
        </p:nvCxnSpPr>
        <p:spPr bwMode="auto">
          <a:xfrm>
            <a:off x="6080150" y="2166622"/>
            <a:ext cx="575261" cy="27395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9" name="AutoShape 20"/>
          <p:cNvCxnSpPr>
            <a:cxnSpLocks noChangeShapeType="1"/>
          </p:cNvCxnSpPr>
          <p:nvPr/>
        </p:nvCxnSpPr>
        <p:spPr bwMode="auto">
          <a:xfrm flipV="1">
            <a:off x="6461150" y="2511928"/>
            <a:ext cx="194261" cy="23967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43030" name="Picture 21" descr="Digitalizar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2620" y="3000375"/>
            <a:ext cx="255270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1" name="Picture 22" descr="Digitalizar0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6264" y="4746658"/>
            <a:ext cx="26654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2" name="Picture 23" descr="Digitalizar00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4609" y="4067032"/>
            <a:ext cx="3851275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33" name="Text Box 26"/>
          <p:cNvSpPr txBox="1">
            <a:spLocks noChangeArrowheads="1"/>
          </p:cNvSpPr>
          <p:nvPr/>
        </p:nvSpPr>
        <p:spPr bwMode="auto">
          <a:xfrm>
            <a:off x="107950" y="44450"/>
            <a:ext cx="330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A erosão do solo:</a:t>
            </a:r>
            <a:r>
              <a:rPr lang="pt-BR" sz="2400" b="1"/>
              <a:t> Formas</a:t>
            </a: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4355976" y="1300200"/>
            <a:ext cx="1877437" cy="36933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Desprendimento</a:t>
            </a:r>
            <a:endParaRPr lang="pt-BR" dirty="0"/>
          </a:p>
        </p:txBody>
      </p:sp>
      <p:sp>
        <p:nvSpPr>
          <p:cNvPr id="44" name="Text Box 16"/>
          <p:cNvSpPr txBox="1">
            <a:spLocks noChangeArrowheads="1"/>
          </p:cNvSpPr>
          <p:nvPr/>
        </p:nvSpPr>
        <p:spPr bwMode="auto">
          <a:xfrm>
            <a:off x="6678356" y="2105270"/>
            <a:ext cx="2428870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Desprendimento</a:t>
            </a:r>
          </a:p>
          <a:p>
            <a:r>
              <a:rPr lang="pt-BR" dirty="0" smtClean="0"/>
              <a:t>e deposição próximos</a:t>
            </a:r>
            <a:endParaRPr lang="pt-BR" dirty="0"/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6744329" y="441430"/>
            <a:ext cx="1842444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 smtClean="0"/>
              <a:t>Deposição a longa distância</a:t>
            </a:r>
            <a:endParaRPr lang="pt-BR" dirty="0"/>
          </a:p>
        </p:txBody>
      </p:sp>
      <p:cxnSp>
        <p:nvCxnSpPr>
          <p:cNvPr id="49" name="AutoShape 17"/>
          <p:cNvCxnSpPr>
            <a:cxnSpLocks noChangeShapeType="1"/>
            <a:endCxn id="48" idx="1"/>
          </p:cNvCxnSpPr>
          <p:nvPr/>
        </p:nvCxnSpPr>
        <p:spPr bwMode="auto">
          <a:xfrm flipV="1">
            <a:off x="6130771" y="764596"/>
            <a:ext cx="613558" cy="1117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6655411" y="1209895"/>
            <a:ext cx="2209604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 smtClean="0"/>
              <a:t>Deposição ao longo da vertente</a:t>
            </a:r>
            <a:endParaRPr lang="pt-BR" dirty="0"/>
          </a:p>
        </p:txBody>
      </p:sp>
      <p:cxnSp>
        <p:nvCxnSpPr>
          <p:cNvPr id="54" name="AutoShape 17"/>
          <p:cNvCxnSpPr>
            <a:cxnSpLocks noChangeShapeType="1"/>
            <a:endCxn id="51" idx="1"/>
          </p:cNvCxnSpPr>
          <p:nvPr/>
        </p:nvCxnSpPr>
        <p:spPr bwMode="auto">
          <a:xfrm>
            <a:off x="6233413" y="1439440"/>
            <a:ext cx="421998" cy="9362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975702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Y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44450"/>
            <a:ext cx="8997950" cy="674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Y1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325" y="44450"/>
            <a:ext cx="8997950" cy="674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Y2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850" y="42863"/>
            <a:ext cx="8997950" cy="6748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Y3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850" y="44450"/>
            <a:ext cx="8997950" cy="674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Y4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9850" y="42863"/>
            <a:ext cx="8997950" cy="674846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Y5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6838" y="44450"/>
            <a:ext cx="8996363" cy="674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 descr="Y6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44450"/>
            <a:ext cx="8999538" cy="674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 descr="Y7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44450"/>
            <a:ext cx="8997950" cy="674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2" descr="Y8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7625" y="53975"/>
            <a:ext cx="8997950" cy="674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Y9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513" y="47625"/>
            <a:ext cx="8997951" cy="674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igitalizar00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95304"/>
            <a:ext cx="9144000" cy="6181725"/>
          </a:xfrm>
          <a:prstGeom prst="rect">
            <a:avLst/>
          </a:prstGeom>
          <a:noFill/>
        </p:spPr>
      </p:pic>
      <p:pic>
        <p:nvPicPr>
          <p:cNvPr id="29699" name="Picture 3" descr="Rainfall_impact_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357166"/>
            <a:ext cx="3708400" cy="2508250"/>
          </a:xfrm>
          <a:prstGeom prst="rect">
            <a:avLst/>
          </a:prstGeom>
          <a:noFill/>
        </p:spPr>
      </p:pic>
      <p:pic>
        <p:nvPicPr>
          <p:cNvPr id="29700" name="Picture 4" descr="EphGull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57166"/>
            <a:ext cx="4729163" cy="2139950"/>
          </a:xfrm>
          <a:prstGeom prst="rect">
            <a:avLst/>
          </a:prstGeom>
          <a:noFill/>
        </p:spPr>
      </p:pic>
      <p:sp>
        <p:nvSpPr>
          <p:cNvPr id="29701" name="Line 5"/>
          <p:cNvSpPr>
            <a:spLocks noChangeShapeType="1"/>
          </p:cNvSpPr>
          <p:nvPr/>
        </p:nvSpPr>
        <p:spPr bwMode="auto">
          <a:xfrm>
            <a:off x="2771775" y="1193779"/>
            <a:ext cx="2736850" cy="51847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9702" name="Line 6"/>
          <p:cNvSpPr>
            <a:spLocks noChangeShapeType="1"/>
          </p:cNvSpPr>
          <p:nvPr/>
        </p:nvSpPr>
        <p:spPr bwMode="auto">
          <a:xfrm flipH="1">
            <a:off x="5435600" y="1554141"/>
            <a:ext cx="2520950" cy="29527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9703" name="Line 7"/>
          <p:cNvSpPr>
            <a:spLocks noChangeShapeType="1"/>
          </p:cNvSpPr>
          <p:nvPr/>
        </p:nvSpPr>
        <p:spPr bwMode="auto">
          <a:xfrm>
            <a:off x="7956550" y="1554141"/>
            <a:ext cx="144463" cy="41767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9704" name="Line 8"/>
          <p:cNvSpPr>
            <a:spLocks noChangeShapeType="1"/>
          </p:cNvSpPr>
          <p:nvPr/>
        </p:nvSpPr>
        <p:spPr bwMode="auto">
          <a:xfrm flipH="1">
            <a:off x="2700338" y="1554141"/>
            <a:ext cx="5256212" cy="3816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29705" name="Line 9"/>
          <p:cNvSpPr>
            <a:spLocks noChangeShapeType="1"/>
          </p:cNvSpPr>
          <p:nvPr/>
        </p:nvSpPr>
        <p:spPr bwMode="auto">
          <a:xfrm>
            <a:off x="2771775" y="1193779"/>
            <a:ext cx="4321175" cy="40322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Y100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77800" y="44450"/>
            <a:ext cx="8997950" cy="67484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 descr="AllY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825" y="52388"/>
            <a:ext cx="8497888" cy="6375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0963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0964" name="Freeform 4"/>
          <p:cNvSpPr>
            <a:spLocks/>
          </p:cNvSpPr>
          <p:nvPr/>
        </p:nvSpPr>
        <p:spPr bwMode="auto">
          <a:xfrm>
            <a:off x="236538" y="2643188"/>
            <a:ext cx="1301750" cy="903287"/>
          </a:xfrm>
          <a:custGeom>
            <a:avLst/>
            <a:gdLst/>
            <a:ahLst/>
            <a:cxnLst>
              <a:cxn ang="0">
                <a:pos x="921" y="0"/>
              </a:cxn>
              <a:cxn ang="0">
                <a:pos x="0" y="0"/>
              </a:cxn>
              <a:cxn ang="0">
                <a:pos x="0" y="331"/>
              </a:cxn>
              <a:cxn ang="0">
                <a:pos x="522" y="331"/>
              </a:cxn>
              <a:cxn ang="0">
                <a:pos x="761" y="568"/>
              </a:cxn>
              <a:cxn ang="0">
                <a:pos x="641" y="331"/>
              </a:cxn>
              <a:cxn ang="0">
                <a:pos x="921" y="331"/>
              </a:cxn>
              <a:cxn ang="0">
                <a:pos x="921" y="0"/>
              </a:cxn>
            </a:cxnLst>
            <a:rect l="0" t="0" r="r" b="b"/>
            <a:pathLst>
              <a:path w="922" h="569">
                <a:moveTo>
                  <a:pt x="921" y="0"/>
                </a:moveTo>
                <a:lnTo>
                  <a:pt x="0" y="0"/>
                </a:lnTo>
                <a:lnTo>
                  <a:pt x="0" y="331"/>
                </a:lnTo>
                <a:lnTo>
                  <a:pt x="522" y="331"/>
                </a:lnTo>
                <a:lnTo>
                  <a:pt x="761" y="568"/>
                </a:lnTo>
                <a:lnTo>
                  <a:pt x="641" y="331"/>
                </a:lnTo>
                <a:lnTo>
                  <a:pt x="921" y="331"/>
                </a:lnTo>
                <a:lnTo>
                  <a:pt x="921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0965" name="Rectangle 5" descr="Granito"/>
          <p:cNvSpPr>
            <a:spLocks noChangeArrowheads="1"/>
          </p:cNvSpPr>
          <p:nvPr/>
        </p:nvSpPr>
        <p:spPr bwMode="auto">
          <a:xfrm>
            <a:off x="482600" y="5354638"/>
            <a:ext cx="7194550" cy="1116012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 w="12700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0966" name="Group 6"/>
          <p:cNvGrpSpPr>
            <a:grpSpLocks/>
          </p:cNvGrpSpPr>
          <p:nvPr/>
        </p:nvGrpSpPr>
        <p:grpSpPr bwMode="auto">
          <a:xfrm>
            <a:off x="6600825" y="2468563"/>
            <a:ext cx="1560513" cy="1076325"/>
            <a:chOff x="4678" y="1555"/>
            <a:chExt cx="1106" cy="678"/>
          </a:xfrm>
        </p:grpSpPr>
        <p:graphicFrame>
          <p:nvGraphicFramePr>
            <p:cNvPr id="40967" name="Object 7"/>
            <p:cNvGraphicFramePr>
              <a:graphicFrameLocks/>
            </p:cNvGraphicFramePr>
            <p:nvPr/>
          </p:nvGraphicFramePr>
          <p:xfrm>
            <a:off x="5224" y="1555"/>
            <a:ext cx="520" cy="50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057" name="ClipArt" r:id="rId5" imgW="5756040" imgH="3219120" progId="">
                    <p:embed/>
                  </p:oleObj>
                </mc:Choice>
                <mc:Fallback>
                  <p:oleObj name="ClipArt" r:id="rId5" imgW="5756040" imgH="3219120" progId="">
                    <p:embed/>
                    <p:pic>
                      <p:nvPicPr>
                        <p:cNvPr id="0" name="Picture 7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24" y="1555"/>
                          <a:ext cx="520" cy="50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0968" name="Line 8"/>
            <p:cNvSpPr>
              <a:spLocks noChangeShapeType="1"/>
            </p:cNvSpPr>
            <p:nvPr/>
          </p:nvSpPr>
          <p:spPr bwMode="auto">
            <a:xfrm flipH="1">
              <a:off x="4678" y="1894"/>
              <a:ext cx="332" cy="22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0969" name="Line 9"/>
            <p:cNvSpPr>
              <a:spLocks noChangeShapeType="1"/>
            </p:cNvSpPr>
            <p:nvPr/>
          </p:nvSpPr>
          <p:spPr bwMode="auto">
            <a:xfrm flipH="1">
              <a:off x="4899" y="1950"/>
              <a:ext cx="332" cy="229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0970" name="Line 10"/>
            <p:cNvSpPr>
              <a:spLocks noChangeShapeType="1"/>
            </p:cNvSpPr>
            <p:nvPr/>
          </p:nvSpPr>
          <p:spPr bwMode="auto">
            <a:xfrm flipH="1">
              <a:off x="5121" y="2006"/>
              <a:ext cx="331" cy="227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0971" name="Line 11"/>
            <p:cNvSpPr>
              <a:spLocks noChangeShapeType="1"/>
            </p:cNvSpPr>
            <p:nvPr/>
          </p:nvSpPr>
          <p:spPr bwMode="auto">
            <a:xfrm flipH="1">
              <a:off x="5452" y="2006"/>
              <a:ext cx="332" cy="227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0972" name="Group 12"/>
          <p:cNvGrpSpPr>
            <a:grpSpLocks/>
          </p:cNvGrpSpPr>
          <p:nvPr/>
        </p:nvGrpSpPr>
        <p:grpSpPr bwMode="auto">
          <a:xfrm>
            <a:off x="2547938" y="2205038"/>
            <a:ext cx="944562" cy="1011237"/>
            <a:chOff x="1806" y="1389"/>
            <a:chExt cx="563" cy="637"/>
          </a:xfrm>
        </p:grpSpPr>
        <p:grpSp>
          <p:nvGrpSpPr>
            <p:cNvPr id="40973" name="Group 13"/>
            <p:cNvGrpSpPr>
              <a:grpSpLocks/>
            </p:cNvGrpSpPr>
            <p:nvPr/>
          </p:nvGrpSpPr>
          <p:grpSpPr bwMode="auto">
            <a:xfrm>
              <a:off x="1806" y="1426"/>
              <a:ext cx="78" cy="564"/>
              <a:chOff x="1806" y="1426"/>
              <a:chExt cx="78" cy="564"/>
            </a:xfrm>
          </p:grpSpPr>
          <p:sp>
            <p:nvSpPr>
              <p:cNvPr id="40974" name="Freeform 14"/>
              <p:cNvSpPr>
                <a:spLocks/>
              </p:cNvSpPr>
              <p:nvPr/>
            </p:nvSpPr>
            <p:spPr bwMode="auto">
              <a:xfrm>
                <a:off x="1806" y="1426"/>
                <a:ext cx="78" cy="564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0" y="60"/>
                  </a:cxn>
                  <a:cxn ang="0">
                    <a:pos x="0" y="500"/>
                  </a:cxn>
                  <a:cxn ang="0">
                    <a:pos x="43" y="563"/>
                  </a:cxn>
                  <a:cxn ang="0">
                    <a:pos x="77" y="500"/>
                  </a:cxn>
                  <a:cxn ang="0">
                    <a:pos x="77" y="53"/>
                  </a:cxn>
                  <a:cxn ang="0">
                    <a:pos x="32" y="0"/>
                  </a:cxn>
                </a:cxnLst>
                <a:rect l="0" t="0" r="r" b="b"/>
                <a:pathLst>
                  <a:path w="78" h="564">
                    <a:moveTo>
                      <a:pt x="32" y="0"/>
                    </a:moveTo>
                    <a:lnTo>
                      <a:pt x="0" y="60"/>
                    </a:lnTo>
                    <a:lnTo>
                      <a:pt x="0" y="500"/>
                    </a:lnTo>
                    <a:lnTo>
                      <a:pt x="43" y="563"/>
                    </a:lnTo>
                    <a:lnTo>
                      <a:pt x="77" y="500"/>
                    </a:lnTo>
                    <a:lnTo>
                      <a:pt x="77" y="53"/>
                    </a:lnTo>
                    <a:lnTo>
                      <a:pt x="32" y="0"/>
                    </a:lnTo>
                  </a:path>
                </a:pathLst>
              </a:custGeom>
              <a:solidFill>
                <a:srgbClr val="9F9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0975" name="Freeform 15"/>
              <p:cNvSpPr>
                <a:spLocks/>
              </p:cNvSpPr>
              <p:nvPr/>
            </p:nvSpPr>
            <p:spPr bwMode="auto">
              <a:xfrm>
                <a:off x="1806" y="1426"/>
                <a:ext cx="67" cy="564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54" y="25"/>
                  </a:cxn>
                  <a:cxn ang="0">
                    <a:pos x="32" y="60"/>
                  </a:cxn>
                  <a:cxn ang="0">
                    <a:pos x="32" y="472"/>
                  </a:cxn>
                  <a:cxn ang="0">
                    <a:pos x="66" y="525"/>
                  </a:cxn>
                  <a:cxn ang="0">
                    <a:pos x="43" y="563"/>
                  </a:cxn>
                  <a:cxn ang="0">
                    <a:pos x="0" y="500"/>
                  </a:cxn>
                  <a:cxn ang="0">
                    <a:pos x="0" y="60"/>
                  </a:cxn>
                  <a:cxn ang="0">
                    <a:pos x="32" y="0"/>
                  </a:cxn>
                </a:cxnLst>
                <a:rect l="0" t="0" r="r" b="b"/>
                <a:pathLst>
                  <a:path w="67" h="564">
                    <a:moveTo>
                      <a:pt x="32" y="0"/>
                    </a:moveTo>
                    <a:lnTo>
                      <a:pt x="54" y="25"/>
                    </a:lnTo>
                    <a:lnTo>
                      <a:pt x="32" y="60"/>
                    </a:lnTo>
                    <a:lnTo>
                      <a:pt x="32" y="472"/>
                    </a:lnTo>
                    <a:lnTo>
                      <a:pt x="66" y="525"/>
                    </a:lnTo>
                    <a:lnTo>
                      <a:pt x="43" y="563"/>
                    </a:lnTo>
                    <a:lnTo>
                      <a:pt x="0" y="500"/>
                    </a:lnTo>
                    <a:lnTo>
                      <a:pt x="0" y="60"/>
                    </a:lnTo>
                    <a:lnTo>
                      <a:pt x="32" y="0"/>
                    </a:lnTo>
                  </a:path>
                </a:pathLst>
              </a:custGeom>
              <a:solidFill>
                <a:srgbClr val="BFBFD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0976" name="Freeform 16"/>
            <p:cNvSpPr>
              <a:spLocks/>
            </p:cNvSpPr>
            <p:nvPr/>
          </p:nvSpPr>
          <p:spPr bwMode="auto">
            <a:xfrm>
              <a:off x="1816" y="1389"/>
              <a:ext cx="532" cy="38"/>
            </a:xfrm>
            <a:custGeom>
              <a:avLst/>
              <a:gdLst/>
              <a:ahLst/>
              <a:cxnLst>
                <a:cxn ang="0">
                  <a:pos x="21" y="37"/>
                </a:cxn>
                <a:cxn ang="0">
                  <a:pos x="0" y="0"/>
                </a:cxn>
                <a:cxn ang="0">
                  <a:pos x="531" y="0"/>
                </a:cxn>
                <a:cxn ang="0">
                  <a:pos x="510" y="37"/>
                </a:cxn>
                <a:cxn ang="0">
                  <a:pos x="21" y="37"/>
                </a:cxn>
              </a:cxnLst>
              <a:rect l="0" t="0" r="r" b="b"/>
              <a:pathLst>
                <a:path w="532" h="38">
                  <a:moveTo>
                    <a:pt x="21" y="37"/>
                  </a:moveTo>
                  <a:lnTo>
                    <a:pt x="0" y="0"/>
                  </a:lnTo>
                  <a:lnTo>
                    <a:pt x="531" y="0"/>
                  </a:lnTo>
                  <a:lnTo>
                    <a:pt x="510" y="37"/>
                  </a:lnTo>
                  <a:lnTo>
                    <a:pt x="21" y="37"/>
                  </a:lnTo>
                </a:path>
              </a:pathLst>
            </a:custGeom>
            <a:solidFill>
              <a:srgbClr val="DFD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0977" name="Freeform 17"/>
            <p:cNvSpPr>
              <a:spLocks/>
            </p:cNvSpPr>
            <p:nvPr/>
          </p:nvSpPr>
          <p:spPr bwMode="auto">
            <a:xfrm>
              <a:off x="1829" y="1989"/>
              <a:ext cx="530" cy="37"/>
            </a:xfrm>
            <a:custGeom>
              <a:avLst/>
              <a:gdLst/>
              <a:ahLst/>
              <a:cxnLst>
                <a:cxn ang="0">
                  <a:pos x="20" y="0"/>
                </a:cxn>
                <a:cxn ang="0">
                  <a:pos x="497" y="0"/>
                </a:cxn>
                <a:cxn ang="0">
                  <a:pos x="529" y="27"/>
                </a:cxn>
                <a:cxn ang="0">
                  <a:pos x="508" y="36"/>
                </a:cxn>
                <a:cxn ang="0">
                  <a:pos x="0" y="36"/>
                </a:cxn>
                <a:cxn ang="0">
                  <a:pos x="20" y="0"/>
                </a:cxn>
              </a:cxnLst>
              <a:rect l="0" t="0" r="r" b="b"/>
              <a:pathLst>
                <a:path w="530" h="37">
                  <a:moveTo>
                    <a:pt x="20" y="0"/>
                  </a:moveTo>
                  <a:lnTo>
                    <a:pt x="497" y="0"/>
                  </a:lnTo>
                  <a:lnTo>
                    <a:pt x="529" y="27"/>
                  </a:lnTo>
                  <a:lnTo>
                    <a:pt x="508" y="36"/>
                  </a:lnTo>
                  <a:lnTo>
                    <a:pt x="0" y="36"/>
                  </a:lnTo>
                  <a:lnTo>
                    <a:pt x="20" y="0"/>
                  </a:lnTo>
                </a:path>
              </a:pathLst>
            </a:custGeom>
            <a:solidFill>
              <a:srgbClr val="9F9FB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0978" name="Freeform 18"/>
            <p:cNvSpPr>
              <a:spLocks/>
            </p:cNvSpPr>
            <p:nvPr/>
          </p:nvSpPr>
          <p:spPr bwMode="auto">
            <a:xfrm>
              <a:off x="1840" y="1426"/>
              <a:ext cx="529" cy="564"/>
            </a:xfrm>
            <a:custGeom>
              <a:avLst/>
              <a:gdLst/>
              <a:ahLst/>
              <a:cxnLst>
                <a:cxn ang="0">
                  <a:pos x="9" y="563"/>
                </a:cxn>
                <a:cxn ang="0">
                  <a:pos x="485" y="563"/>
                </a:cxn>
                <a:cxn ang="0">
                  <a:pos x="528" y="500"/>
                </a:cxn>
                <a:cxn ang="0">
                  <a:pos x="528" y="53"/>
                </a:cxn>
                <a:cxn ang="0">
                  <a:pos x="485" y="0"/>
                </a:cxn>
                <a:cxn ang="0">
                  <a:pos x="0" y="0"/>
                </a:cxn>
                <a:cxn ang="0">
                  <a:pos x="41" y="53"/>
                </a:cxn>
                <a:cxn ang="0">
                  <a:pos x="41" y="500"/>
                </a:cxn>
                <a:cxn ang="0">
                  <a:pos x="9" y="563"/>
                </a:cxn>
              </a:cxnLst>
              <a:rect l="0" t="0" r="r" b="b"/>
              <a:pathLst>
                <a:path w="529" h="564">
                  <a:moveTo>
                    <a:pt x="9" y="563"/>
                  </a:moveTo>
                  <a:lnTo>
                    <a:pt x="485" y="563"/>
                  </a:lnTo>
                  <a:lnTo>
                    <a:pt x="528" y="500"/>
                  </a:lnTo>
                  <a:lnTo>
                    <a:pt x="528" y="53"/>
                  </a:lnTo>
                  <a:lnTo>
                    <a:pt x="485" y="0"/>
                  </a:lnTo>
                  <a:lnTo>
                    <a:pt x="0" y="0"/>
                  </a:lnTo>
                  <a:lnTo>
                    <a:pt x="41" y="53"/>
                  </a:lnTo>
                  <a:lnTo>
                    <a:pt x="41" y="500"/>
                  </a:lnTo>
                  <a:lnTo>
                    <a:pt x="9" y="563"/>
                  </a:lnTo>
                </a:path>
              </a:pathLst>
            </a:custGeom>
            <a:solidFill>
              <a:srgbClr val="DFD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0979" name="Freeform 19"/>
            <p:cNvSpPr>
              <a:spLocks/>
            </p:cNvSpPr>
            <p:nvPr/>
          </p:nvSpPr>
          <p:spPr bwMode="auto">
            <a:xfrm>
              <a:off x="1883" y="1595"/>
              <a:ext cx="486" cy="19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85" y="0"/>
                </a:cxn>
                <a:cxn ang="0">
                  <a:pos x="485" y="197"/>
                </a:cxn>
                <a:cxn ang="0">
                  <a:pos x="0" y="197"/>
                </a:cxn>
                <a:cxn ang="0">
                  <a:pos x="0" y="0"/>
                </a:cxn>
              </a:cxnLst>
              <a:rect l="0" t="0" r="r" b="b"/>
              <a:pathLst>
                <a:path w="486" h="198">
                  <a:moveTo>
                    <a:pt x="0" y="0"/>
                  </a:moveTo>
                  <a:lnTo>
                    <a:pt x="485" y="0"/>
                  </a:lnTo>
                  <a:lnTo>
                    <a:pt x="485" y="197"/>
                  </a:lnTo>
                  <a:lnTo>
                    <a:pt x="0" y="197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0980" name="Freeform 20"/>
            <p:cNvSpPr>
              <a:spLocks/>
            </p:cNvSpPr>
            <p:nvPr/>
          </p:nvSpPr>
          <p:spPr bwMode="auto">
            <a:xfrm>
              <a:off x="1851" y="1927"/>
              <a:ext cx="518" cy="63"/>
            </a:xfrm>
            <a:custGeom>
              <a:avLst/>
              <a:gdLst/>
              <a:ahLst/>
              <a:cxnLst>
                <a:cxn ang="0">
                  <a:pos x="30" y="0"/>
                </a:cxn>
                <a:cxn ang="0">
                  <a:pos x="0" y="62"/>
                </a:cxn>
                <a:cxn ang="0">
                  <a:pos x="475" y="62"/>
                </a:cxn>
                <a:cxn ang="0">
                  <a:pos x="517" y="0"/>
                </a:cxn>
                <a:cxn ang="0">
                  <a:pos x="30" y="0"/>
                </a:cxn>
              </a:cxnLst>
              <a:rect l="0" t="0" r="r" b="b"/>
              <a:pathLst>
                <a:path w="518" h="63">
                  <a:moveTo>
                    <a:pt x="30" y="0"/>
                  </a:moveTo>
                  <a:lnTo>
                    <a:pt x="0" y="62"/>
                  </a:lnTo>
                  <a:lnTo>
                    <a:pt x="475" y="62"/>
                  </a:lnTo>
                  <a:lnTo>
                    <a:pt x="517" y="0"/>
                  </a:lnTo>
                  <a:lnTo>
                    <a:pt x="30" y="0"/>
                  </a:lnTo>
                </a:path>
              </a:pathLst>
            </a:custGeom>
            <a:solidFill>
              <a:srgbClr val="DFD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0981" name="Rectangle 21"/>
            <p:cNvSpPr>
              <a:spLocks noChangeArrowheads="1"/>
            </p:cNvSpPr>
            <p:nvPr/>
          </p:nvSpPr>
          <p:spPr bwMode="auto">
            <a:xfrm>
              <a:off x="2008" y="1610"/>
              <a:ext cx="353" cy="15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defTabSz="762000" eaLnBrk="0" hangingPunct="0"/>
              <a:r>
                <a:rPr lang="pt-BR" sz="1000" b="1">
                  <a:solidFill>
                    <a:srgbClr val="FAFD00"/>
                  </a:solidFill>
                </a:rPr>
                <a:t>N P K</a:t>
              </a:r>
            </a:p>
          </p:txBody>
        </p:sp>
      </p:grpSp>
      <p:grpSp>
        <p:nvGrpSpPr>
          <p:cNvPr id="40982" name="Group 22"/>
          <p:cNvGrpSpPr>
            <a:grpSpLocks/>
          </p:cNvGrpSpPr>
          <p:nvPr/>
        </p:nvGrpSpPr>
        <p:grpSpPr bwMode="auto">
          <a:xfrm>
            <a:off x="3943350" y="3476625"/>
            <a:ext cx="738188" cy="1085850"/>
            <a:chOff x="2794" y="2190"/>
            <a:chExt cx="524" cy="684"/>
          </a:xfrm>
        </p:grpSpPr>
        <p:grpSp>
          <p:nvGrpSpPr>
            <p:cNvPr id="40983" name="Group 23"/>
            <p:cNvGrpSpPr>
              <a:grpSpLocks/>
            </p:cNvGrpSpPr>
            <p:nvPr/>
          </p:nvGrpSpPr>
          <p:grpSpPr bwMode="auto">
            <a:xfrm>
              <a:off x="2929" y="2190"/>
              <a:ext cx="289" cy="684"/>
              <a:chOff x="2929" y="2190"/>
              <a:chExt cx="289" cy="684"/>
            </a:xfrm>
          </p:grpSpPr>
          <p:grpSp>
            <p:nvGrpSpPr>
              <p:cNvPr id="40984" name="Group 24"/>
              <p:cNvGrpSpPr>
                <a:grpSpLocks/>
              </p:cNvGrpSpPr>
              <p:nvPr/>
            </p:nvGrpSpPr>
            <p:grpSpPr bwMode="auto">
              <a:xfrm>
                <a:off x="2989" y="2190"/>
                <a:ext cx="72" cy="684"/>
                <a:chOff x="2989" y="2190"/>
                <a:chExt cx="72" cy="684"/>
              </a:xfrm>
            </p:grpSpPr>
            <p:sp>
              <p:nvSpPr>
                <p:cNvPr id="40985" name="Freeform 25"/>
                <p:cNvSpPr>
                  <a:spLocks/>
                </p:cNvSpPr>
                <p:nvPr/>
              </p:nvSpPr>
              <p:spPr bwMode="auto">
                <a:xfrm>
                  <a:off x="2989" y="2190"/>
                  <a:ext cx="49" cy="684"/>
                </a:xfrm>
                <a:custGeom>
                  <a:avLst/>
                  <a:gdLst/>
                  <a:ahLst/>
                  <a:cxnLst>
                    <a:cxn ang="0">
                      <a:pos x="43" y="7"/>
                    </a:cxn>
                    <a:cxn ang="0">
                      <a:pos x="0" y="683"/>
                    </a:cxn>
                    <a:cxn ang="0">
                      <a:pos x="4" y="680"/>
                    </a:cxn>
                    <a:cxn ang="0">
                      <a:pos x="48" y="0"/>
                    </a:cxn>
                    <a:cxn ang="0">
                      <a:pos x="43" y="7"/>
                    </a:cxn>
                  </a:cxnLst>
                  <a:rect l="0" t="0" r="r" b="b"/>
                  <a:pathLst>
                    <a:path w="49" h="684">
                      <a:moveTo>
                        <a:pt x="43" y="7"/>
                      </a:moveTo>
                      <a:lnTo>
                        <a:pt x="0" y="683"/>
                      </a:lnTo>
                      <a:lnTo>
                        <a:pt x="4" y="680"/>
                      </a:lnTo>
                      <a:lnTo>
                        <a:pt x="48" y="0"/>
                      </a:lnTo>
                      <a:lnTo>
                        <a:pt x="43" y="7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rgbClr val="402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107763" dir="2700000" algn="ctr" rotWithShape="0">
                    <a:schemeClr val="accent2">
                      <a:alpha val="50000"/>
                    </a:schemeClr>
                  </a:outerShdw>
                </a:effec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40986" name="Group 26"/>
                <p:cNvGrpSpPr>
                  <a:grpSpLocks/>
                </p:cNvGrpSpPr>
                <p:nvPr/>
              </p:nvGrpSpPr>
              <p:grpSpPr bwMode="auto">
                <a:xfrm>
                  <a:off x="3008" y="2219"/>
                  <a:ext cx="53" cy="162"/>
                  <a:chOff x="3008" y="2219"/>
                  <a:chExt cx="53" cy="162"/>
                </a:xfrm>
              </p:grpSpPr>
              <p:sp>
                <p:nvSpPr>
                  <p:cNvPr id="40987" name="Freeform 27"/>
                  <p:cNvSpPr>
                    <a:spLocks/>
                  </p:cNvSpPr>
                  <p:nvPr/>
                </p:nvSpPr>
                <p:spPr bwMode="auto">
                  <a:xfrm>
                    <a:off x="3008" y="2219"/>
                    <a:ext cx="32" cy="162"/>
                  </a:xfrm>
                  <a:custGeom>
                    <a:avLst/>
                    <a:gdLst/>
                    <a:ahLst/>
                    <a:cxnLst>
                      <a:cxn ang="0">
                        <a:pos x="11" y="1"/>
                      </a:cxn>
                      <a:cxn ang="0">
                        <a:pos x="9" y="6"/>
                      </a:cxn>
                      <a:cxn ang="0">
                        <a:pos x="5" y="12"/>
                      </a:cxn>
                      <a:cxn ang="0">
                        <a:pos x="0" y="146"/>
                      </a:cxn>
                      <a:cxn ang="0">
                        <a:pos x="0" y="152"/>
                      </a:cxn>
                      <a:cxn ang="0">
                        <a:pos x="4" y="158"/>
                      </a:cxn>
                      <a:cxn ang="0">
                        <a:pos x="9" y="161"/>
                      </a:cxn>
                      <a:cxn ang="0">
                        <a:pos x="13" y="161"/>
                      </a:cxn>
                      <a:cxn ang="0">
                        <a:pos x="16" y="158"/>
                      </a:cxn>
                      <a:cxn ang="0">
                        <a:pos x="22" y="157"/>
                      </a:cxn>
                      <a:cxn ang="0">
                        <a:pos x="26" y="149"/>
                      </a:cxn>
                      <a:cxn ang="0">
                        <a:pos x="31" y="15"/>
                      </a:cxn>
                      <a:cxn ang="0">
                        <a:pos x="31" y="7"/>
                      </a:cxn>
                      <a:cxn ang="0">
                        <a:pos x="29" y="3"/>
                      </a:cxn>
                      <a:cxn ang="0">
                        <a:pos x="24" y="0"/>
                      </a:cxn>
                      <a:cxn ang="0">
                        <a:pos x="16" y="0"/>
                      </a:cxn>
                      <a:cxn ang="0">
                        <a:pos x="11" y="1"/>
                      </a:cxn>
                    </a:cxnLst>
                    <a:rect l="0" t="0" r="r" b="b"/>
                    <a:pathLst>
                      <a:path w="32" h="162">
                        <a:moveTo>
                          <a:pt x="11" y="1"/>
                        </a:moveTo>
                        <a:lnTo>
                          <a:pt x="9" y="6"/>
                        </a:lnTo>
                        <a:lnTo>
                          <a:pt x="5" y="12"/>
                        </a:lnTo>
                        <a:lnTo>
                          <a:pt x="0" y="146"/>
                        </a:lnTo>
                        <a:lnTo>
                          <a:pt x="0" y="152"/>
                        </a:lnTo>
                        <a:lnTo>
                          <a:pt x="4" y="158"/>
                        </a:lnTo>
                        <a:lnTo>
                          <a:pt x="9" y="161"/>
                        </a:lnTo>
                        <a:lnTo>
                          <a:pt x="13" y="161"/>
                        </a:lnTo>
                        <a:lnTo>
                          <a:pt x="16" y="158"/>
                        </a:lnTo>
                        <a:lnTo>
                          <a:pt x="22" y="157"/>
                        </a:lnTo>
                        <a:lnTo>
                          <a:pt x="26" y="149"/>
                        </a:lnTo>
                        <a:lnTo>
                          <a:pt x="31" y="15"/>
                        </a:lnTo>
                        <a:lnTo>
                          <a:pt x="31" y="7"/>
                        </a:lnTo>
                        <a:lnTo>
                          <a:pt x="29" y="3"/>
                        </a:lnTo>
                        <a:lnTo>
                          <a:pt x="24" y="0"/>
                        </a:lnTo>
                        <a:lnTo>
                          <a:pt x="16" y="0"/>
                        </a:lnTo>
                        <a:lnTo>
                          <a:pt x="11" y="1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0988" name="Freeform 28"/>
                  <p:cNvSpPr>
                    <a:spLocks/>
                  </p:cNvSpPr>
                  <p:nvPr/>
                </p:nvSpPr>
                <p:spPr bwMode="auto">
                  <a:xfrm>
                    <a:off x="3031" y="2226"/>
                    <a:ext cx="30" cy="148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0" y="147"/>
                      </a:cxn>
                      <a:cxn ang="0">
                        <a:pos x="9" y="138"/>
                      </a:cxn>
                      <a:cxn ang="0">
                        <a:pos x="29" y="6"/>
                      </a:cxn>
                      <a:cxn ang="0">
                        <a:pos x="29" y="0"/>
                      </a:cxn>
                    </a:cxnLst>
                    <a:rect l="0" t="0" r="r" b="b"/>
                    <a:pathLst>
                      <a:path w="30" h="148">
                        <a:moveTo>
                          <a:pt x="29" y="0"/>
                        </a:moveTo>
                        <a:lnTo>
                          <a:pt x="0" y="147"/>
                        </a:lnTo>
                        <a:lnTo>
                          <a:pt x="9" y="138"/>
                        </a:lnTo>
                        <a:lnTo>
                          <a:pt x="29" y="6"/>
                        </a:lnTo>
                        <a:lnTo>
                          <a:pt x="29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40989" name="Group 29"/>
              <p:cNvGrpSpPr>
                <a:grpSpLocks/>
              </p:cNvGrpSpPr>
              <p:nvPr/>
            </p:nvGrpSpPr>
            <p:grpSpPr bwMode="auto">
              <a:xfrm>
                <a:off x="2929" y="2275"/>
                <a:ext cx="289" cy="599"/>
                <a:chOff x="2929" y="2275"/>
                <a:chExt cx="289" cy="599"/>
              </a:xfrm>
            </p:grpSpPr>
            <p:grpSp>
              <p:nvGrpSpPr>
                <p:cNvPr id="40990" name="Group 30"/>
                <p:cNvGrpSpPr>
                  <a:grpSpLocks/>
                </p:cNvGrpSpPr>
                <p:nvPr/>
              </p:nvGrpSpPr>
              <p:grpSpPr bwMode="auto">
                <a:xfrm>
                  <a:off x="2989" y="2287"/>
                  <a:ext cx="161" cy="587"/>
                  <a:chOff x="2989" y="2287"/>
                  <a:chExt cx="161" cy="587"/>
                </a:xfrm>
              </p:grpSpPr>
              <p:sp>
                <p:nvSpPr>
                  <p:cNvPr id="40991" name="Freeform 31"/>
                  <p:cNvSpPr>
                    <a:spLocks/>
                  </p:cNvSpPr>
                  <p:nvPr/>
                </p:nvSpPr>
                <p:spPr bwMode="auto">
                  <a:xfrm>
                    <a:off x="2989" y="2287"/>
                    <a:ext cx="161" cy="587"/>
                  </a:xfrm>
                  <a:custGeom>
                    <a:avLst/>
                    <a:gdLst/>
                    <a:ahLst/>
                    <a:cxnLst>
                      <a:cxn ang="0">
                        <a:pos x="0" y="586"/>
                      </a:cxn>
                      <a:cxn ang="0">
                        <a:pos x="4" y="548"/>
                      </a:cxn>
                      <a:cxn ang="0">
                        <a:pos x="7" y="506"/>
                      </a:cxn>
                      <a:cxn ang="0">
                        <a:pos x="16" y="438"/>
                      </a:cxn>
                      <a:cxn ang="0">
                        <a:pos x="25" y="382"/>
                      </a:cxn>
                      <a:cxn ang="0">
                        <a:pos x="35" y="340"/>
                      </a:cxn>
                      <a:cxn ang="0">
                        <a:pos x="40" y="308"/>
                      </a:cxn>
                      <a:cxn ang="0">
                        <a:pos x="49" y="269"/>
                      </a:cxn>
                      <a:cxn ang="0">
                        <a:pos x="60" y="228"/>
                      </a:cxn>
                      <a:cxn ang="0">
                        <a:pos x="72" y="179"/>
                      </a:cxn>
                      <a:cxn ang="0">
                        <a:pos x="83" y="148"/>
                      </a:cxn>
                      <a:cxn ang="0">
                        <a:pos x="91" y="121"/>
                      </a:cxn>
                      <a:cxn ang="0">
                        <a:pos x="100" y="101"/>
                      </a:cxn>
                      <a:cxn ang="0">
                        <a:pos x="113" y="74"/>
                      </a:cxn>
                      <a:cxn ang="0">
                        <a:pos x="123" y="56"/>
                      </a:cxn>
                      <a:cxn ang="0">
                        <a:pos x="134" y="41"/>
                      </a:cxn>
                      <a:cxn ang="0">
                        <a:pos x="160" y="0"/>
                      </a:cxn>
                      <a:cxn ang="0">
                        <a:pos x="139" y="59"/>
                      </a:cxn>
                      <a:cxn ang="0">
                        <a:pos x="132" y="78"/>
                      </a:cxn>
                      <a:cxn ang="0">
                        <a:pos x="123" y="96"/>
                      </a:cxn>
                      <a:cxn ang="0">
                        <a:pos x="113" y="124"/>
                      </a:cxn>
                      <a:cxn ang="0">
                        <a:pos x="104" y="149"/>
                      </a:cxn>
                      <a:cxn ang="0">
                        <a:pos x="97" y="175"/>
                      </a:cxn>
                      <a:cxn ang="0">
                        <a:pos x="88" y="204"/>
                      </a:cxn>
                      <a:cxn ang="0">
                        <a:pos x="77" y="249"/>
                      </a:cxn>
                      <a:cxn ang="0">
                        <a:pos x="69" y="287"/>
                      </a:cxn>
                      <a:cxn ang="0">
                        <a:pos x="56" y="331"/>
                      </a:cxn>
                      <a:cxn ang="0">
                        <a:pos x="47" y="370"/>
                      </a:cxn>
                      <a:cxn ang="0">
                        <a:pos x="39" y="417"/>
                      </a:cxn>
                      <a:cxn ang="0">
                        <a:pos x="32" y="457"/>
                      </a:cxn>
                      <a:cxn ang="0">
                        <a:pos x="25" y="511"/>
                      </a:cxn>
                      <a:cxn ang="0">
                        <a:pos x="21" y="550"/>
                      </a:cxn>
                      <a:cxn ang="0">
                        <a:pos x="18" y="586"/>
                      </a:cxn>
                      <a:cxn ang="0">
                        <a:pos x="0" y="586"/>
                      </a:cxn>
                    </a:cxnLst>
                    <a:rect l="0" t="0" r="r" b="b"/>
                    <a:pathLst>
                      <a:path w="161" h="587">
                        <a:moveTo>
                          <a:pt x="0" y="586"/>
                        </a:moveTo>
                        <a:lnTo>
                          <a:pt x="4" y="548"/>
                        </a:lnTo>
                        <a:lnTo>
                          <a:pt x="7" y="506"/>
                        </a:lnTo>
                        <a:lnTo>
                          <a:pt x="16" y="438"/>
                        </a:lnTo>
                        <a:lnTo>
                          <a:pt x="25" y="382"/>
                        </a:lnTo>
                        <a:lnTo>
                          <a:pt x="35" y="340"/>
                        </a:lnTo>
                        <a:lnTo>
                          <a:pt x="40" y="308"/>
                        </a:lnTo>
                        <a:lnTo>
                          <a:pt x="49" y="269"/>
                        </a:lnTo>
                        <a:lnTo>
                          <a:pt x="60" y="228"/>
                        </a:lnTo>
                        <a:lnTo>
                          <a:pt x="72" y="179"/>
                        </a:lnTo>
                        <a:lnTo>
                          <a:pt x="83" y="148"/>
                        </a:lnTo>
                        <a:lnTo>
                          <a:pt x="91" y="121"/>
                        </a:lnTo>
                        <a:lnTo>
                          <a:pt x="100" y="101"/>
                        </a:lnTo>
                        <a:lnTo>
                          <a:pt x="113" y="74"/>
                        </a:lnTo>
                        <a:lnTo>
                          <a:pt x="123" y="56"/>
                        </a:lnTo>
                        <a:lnTo>
                          <a:pt x="134" y="41"/>
                        </a:lnTo>
                        <a:lnTo>
                          <a:pt x="160" y="0"/>
                        </a:lnTo>
                        <a:lnTo>
                          <a:pt x="139" y="59"/>
                        </a:lnTo>
                        <a:lnTo>
                          <a:pt x="132" y="78"/>
                        </a:lnTo>
                        <a:lnTo>
                          <a:pt x="123" y="96"/>
                        </a:lnTo>
                        <a:lnTo>
                          <a:pt x="113" y="124"/>
                        </a:lnTo>
                        <a:lnTo>
                          <a:pt x="104" y="149"/>
                        </a:lnTo>
                        <a:lnTo>
                          <a:pt x="97" y="175"/>
                        </a:lnTo>
                        <a:lnTo>
                          <a:pt x="88" y="204"/>
                        </a:lnTo>
                        <a:lnTo>
                          <a:pt x="77" y="249"/>
                        </a:lnTo>
                        <a:lnTo>
                          <a:pt x="69" y="287"/>
                        </a:lnTo>
                        <a:lnTo>
                          <a:pt x="56" y="331"/>
                        </a:lnTo>
                        <a:lnTo>
                          <a:pt x="47" y="370"/>
                        </a:lnTo>
                        <a:lnTo>
                          <a:pt x="39" y="417"/>
                        </a:lnTo>
                        <a:lnTo>
                          <a:pt x="32" y="457"/>
                        </a:lnTo>
                        <a:lnTo>
                          <a:pt x="25" y="511"/>
                        </a:lnTo>
                        <a:lnTo>
                          <a:pt x="21" y="550"/>
                        </a:lnTo>
                        <a:lnTo>
                          <a:pt x="18" y="586"/>
                        </a:lnTo>
                        <a:lnTo>
                          <a:pt x="0" y="586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rgbClr val="402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0992" name="Freeform 32"/>
                  <p:cNvSpPr>
                    <a:spLocks/>
                  </p:cNvSpPr>
                  <p:nvPr/>
                </p:nvSpPr>
                <p:spPr bwMode="auto">
                  <a:xfrm>
                    <a:off x="3039" y="2362"/>
                    <a:ext cx="72" cy="248"/>
                  </a:xfrm>
                  <a:custGeom>
                    <a:avLst/>
                    <a:gdLst/>
                    <a:ahLst/>
                    <a:cxnLst>
                      <a:cxn ang="0">
                        <a:pos x="71" y="0"/>
                      </a:cxn>
                      <a:cxn ang="0">
                        <a:pos x="51" y="46"/>
                      </a:cxn>
                      <a:cxn ang="0">
                        <a:pos x="37" y="86"/>
                      </a:cxn>
                      <a:cxn ang="0">
                        <a:pos x="27" y="135"/>
                      </a:cxn>
                      <a:cxn ang="0">
                        <a:pos x="11" y="202"/>
                      </a:cxn>
                      <a:cxn ang="0">
                        <a:pos x="0" y="247"/>
                      </a:cxn>
                      <a:cxn ang="0">
                        <a:pos x="11" y="193"/>
                      </a:cxn>
                      <a:cxn ang="0">
                        <a:pos x="18" y="155"/>
                      </a:cxn>
                      <a:cxn ang="0">
                        <a:pos x="27" y="116"/>
                      </a:cxn>
                      <a:cxn ang="0">
                        <a:pos x="37" y="80"/>
                      </a:cxn>
                      <a:cxn ang="0">
                        <a:pos x="50" y="46"/>
                      </a:cxn>
                      <a:cxn ang="0">
                        <a:pos x="71" y="0"/>
                      </a:cxn>
                    </a:cxnLst>
                    <a:rect l="0" t="0" r="r" b="b"/>
                    <a:pathLst>
                      <a:path w="72" h="248">
                        <a:moveTo>
                          <a:pt x="71" y="0"/>
                        </a:moveTo>
                        <a:lnTo>
                          <a:pt x="51" y="46"/>
                        </a:lnTo>
                        <a:lnTo>
                          <a:pt x="37" y="86"/>
                        </a:lnTo>
                        <a:lnTo>
                          <a:pt x="27" y="135"/>
                        </a:lnTo>
                        <a:lnTo>
                          <a:pt x="11" y="202"/>
                        </a:lnTo>
                        <a:lnTo>
                          <a:pt x="0" y="247"/>
                        </a:lnTo>
                        <a:lnTo>
                          <a:pt x="11" y="193"/>
                        </a:lnTo>
                        <a:lnTo>
                          <a:pt x="18" y="155"/>
                        </a:lnTo>
                        <a:lnTo>
                          <a:pt x="27" y="116"/>
                        </a:lnTo>
                        <a:lnTo>
                          <a:pt x="37" y="80"/>
                        </a:lnTo>
                        <a:lnTo>
                          <a:pt x="50" y="46"/>
                        </a:lnTo>
                        <a:lnTo>
                          <a:pt x="71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0993" name="Group 33"/>
                <p:cNvGrpSpPr>
                  <a:grpSpLocks/>
                </p:cNvGrpSpPr>
                <p:nvPr/>
              </p:nvGrpSpPr>
              <p:grpSpPr bwMode="auto">
                <a:xfrm>
                  <a:off x="2991" y="2491"/>
                  <a:ext cx="227" cy="383"/>
                  <a:chOff x="2991" y="2491"/>
                  <a:chExt cx="227" cy="383"/>
                </a:xfrm>
              </p:grpSpPr>
              <p:sp>
                <p:nvSpPr>
                  <p:cNvPr id="40994" name="Freeform 34"/>
                  <p:cNvSpPr>
                    <a:spLocks/>
                  </p:cNvSpPr>
                  <p:nvPr/>
                </p:nvSpPr>
                <p:spPr bwMode="auto">
                  <a:xfrm>
                    <a:off x="2991" y="2491"/>
                    <a:ext cx="227" cy="383"/>
                  </a:xfrm>
                  <a:custGeom>
                    <a:avLst/>
                    <a:gdLst/>
                    <a:ahLst/>
                    <a:cxnLst>
                      <a:cxn ang="0">
                        <a:pos x="0" y="382"/>
                      </a:cxn>
                      <a:cxn ang="0">
                        <a:pos x="5" y="330"/>
                      </a:cxn>
                      <a:cxn ang="0">
                        <a:pos x="7" y="299"/>
                      </a:cxn>
                      <a:cxn ang="0">
                        <a:pos x="11" y="271"/>
                      </a:cxn>
                      <a:cxn ang="0">
                        <a:pos x="16" y="236"/>
                      </a:cxn>
                      <a:cxn ang="0">
                        <a:pos x="23" y="213"/>
                      </a:cxn>
                      <a:cxn ang="0">
                        <a:pos x="32" y="180"/>
                      </a:cxn>
                      <a:cxn ang="0">
                        <a:pos x="41" y="150"/>
                      </a:cxn>
                      <a:cxn ang="0">
                        <a:pos x="51" y="128"/>
                      </a:cxn>
                      <a:cxn ang="0">
                        <a:pos x="58" y="109"/>
                      </a:cxn>
                      <a:cxn ang="0">
                        <a:pos x="69" y="91"/>
                      </a:cxn>
                      <a:cxn ang="0">
                        <a:pos x="85" y="68"/>
                      </a:cxn>
                      <a:cxn ang="0">
                        <a:pos x="101" y="51"/>
                      </a:cxn>
                      <a:cxn ang="0">
                        <a:pos x="118" y="34"/>
                      </a:cxn>
                      <a:cxn ang="0">
                        <a:pos x="134" y="22"/>
                      </a:cxn>
                      <a:cxn ang="0">
                        <a:pos x="152" y="10"/>
                      </a:cxn>
                      <a:cxn ang="0">
                        <a:pos x="170" y="4"/>
                      </a:cxn>
                      <a:cxn ang="0">
                        <a:pos x="191" y="0"/>
                      </a:cxn>
                      <a:cxn ang="0">
                        <a:pos x="226" y="4"/>
                      </a:cxn>
                      <a:cxn ang="0">
                        <a:pos x="192" y="15"/>
                      </a:cxn>
                      <a:cxn ang="0">
                        <a:pos x="180" y="21"/>
                      </a:cxn>
                      <a:cxn ang="0">
                        <a:pos x="166" y="28"/>
                      </a:cxn>
                      <a:cxn ang="0">
                        <a:pos x="150" y="39"/>
                      </a:cxn>
                      <a:cxn ang="0">
                        <a:pos x="134" y="51"/>
                      </a:cxn>
                      <a:cxn ang="0">
                        <a:pos x="120" y="64"/>
                      </a:cxn>
                      <a:cxn ang="0">
                        <a:pos x="106" y="82"/>
                      </a:cxn>
                      <a:cxn ang="0">
                        <a:pos x="92" y="98"/>
                      </a:cxn>
                      <a:cxn ang="0">
                        <a:pos x="83" y="114"/>
                      </a:cxn>
                      <a:cxn ang="0">
                        <a:pos x="72" y="129"/>
                      </a:cxn>
                      <a:cxn ang="0">
                        <a:pos x="64" y="152"/>
                      </a:cxn>
                      <a:cxn ang="0">
                        <a:pos x="53" y="175"/>
                      </a:cxn>
                      <a:cxn ang="0">
                        <a:pos x="44" y="205"/>
                      </a:cxn>
                      <a:cxn ang="0">
                        <a:pos x="37" y="233"/>
                      </a:cxn>
                      <a:cxn ang="0">
                        <a:pos x="32" y="263"/>
                      </a:cxn>
                      <a:cxn ang="0">
                        <a:pos x="28" y="290"/>
                      </a:cxn>
                      <a:cxn ang="0">
                        <a:pos x="25" y="324"/>
                      </a:cxn>
                      <a:cxn ang="0">
                        <a:pos x="21" y="354"/>
                      </a:cxn>
                      <a:cxn ang="0">
                        <a:pos x="19" y="382"/>
                      </a:cxn>
                      <a:cxn ang="0">
                        <a:pos x="0" y="382"/>
                      </a:cxn>
                    </a:cxnLst>
                    <a:rect l="0" t="0" r="r" b="b"/>
                    <a:pathLst>
                      <a:path w="227" h="383">
                        <a:moveTo>
                          <a:pt x="0" y="382"/>
                        </a:moveTo>
                        <a:lnTo>
                          <a:pt x="5" y="330"/>
                        </a:lnTo>
                        <a:lnTo>
                          <a:pt x="7" y="299"/>
                        </a:lnTo>
                        <a:lnTo>
                          <a:pt x="11" y="271"/>
                        </a:lnTo>
                        <a:lnTo>
                          <a:pt x="16" y="236"/>
                        </a:lnTo>
                        <a:lnTo>
                          <a:pt x="23" y="213"/>
                        </a:lnTo>
                        <a:lnTo>
                          <a:pt x="32" y="180"/>
                        </a:lnTo>
                        <a:lnTo>
                          <a:pt x="41" y="150"/>
                        </a:lnTo>
                        <a:lnTo>
                          <a:pt x="51" y="128"/>
                        </a:lnTo>
                        <a:lnTo>
                          <a:pt x="58" y="109"/>
                        </a:lnTo>
                        <a:lnTo>
                          <a:pt x="69" y="91"/>
                        </a:lnTo>
                        <a:lnTo>
                          <a:pt x="85" y="68"/>
                        </a:lnTo>
                        <a:lnTo>
                          <a:pt x="101" y="51"/>
                        </a:lnTo>
                        <a:lnTo>
                          <a:pt x="118" y="34"/>
                        </a:lnTo>
                        <a:lnTo>
                          <a:pt x="134" y="22"/>
                        </a:lnTo>
                        <a:lnTo>
                          <a:pt x="152" y="10"/>
                        </a:lnTo>
                        <a:lnTo>
                          <a:pt x="170" y="4"/>
                        </a:lnTo>
                        <a:lnTo>
                          <a:pt x="191" y="0"/>
                        </a:lnTo>
                        <a:lnTo>
                          <a:pt x="226" y="4"/>
                        </a:lnTo>
                        <a:lnTo>
                          <a:pt x="192" y="15"/>
                        </a:lnTo>
                        <a:lnTo>
                          <a:pt x="180" y="21"/>
                        </a:lnTo>
                        <a:lnTo>
                          <a:pt x="166" y="28"/>
                        </a:lnTo>
                        <a:lnTo>
                          <a:pt x="150" y="39"/>
                        </a:lnTo>
                        <a:lnTo>
                          <a:pt x="134" y="51"/>
                        </a:lnTo>
                        <a:lnTo>
                          <a:pt x="120" y="64"/>
                        </a:lnTo>
                        <a:lnTo>
                          <a:pt x="106" y="82"/>
                        </a:lnTo>
                        <a:lnTo>
                          <a:pt x="92" y="98"/>
                        </a:lnTo>
                        <a:lnTo>
                          <a:pt x="83" y="114"/>
                        </a:lnTo>
                        <a:lnTo>
                          <a:pt x="72" y="129"/>
                        </a:lnTo>
                        <a:lnTo>
                          <a:pt x="64" y="152"/>
                        </a:lnTo>
                        <a:lnTo>
                          <a:pt x="53" y="175"/>
                        </a:lnTo>
                        <a:lnTo>
                          <a:pt x="44" y="205"/>
                        </a:lnTo>
                        <a:lnTo>
                          <a:pt x="37" y="233"/>
                        </a:lnTo>
                        <a:lnTo>
                          <a:pt x="32" y="263"/>
                        </a:lnTo>
                        <a:lnTo>
                          <a:pt x="28" y="290"/>
                        </a:lnTo>
                        <a:lnTo>
                          <a:pt x="25" y="324"/>
                        </a:lnTo>
                        <a:lnTo>
                          <a:pt x="21" y="354"/>
                        </a:lnTo>
                        <a:lnTo>
                          <a:pt x="19" y="382"/>
                        </a:lnTo>
                        <a:lnTo>
                          <a:pt x="0" y="382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rgbClr val="402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0995" name="Freeform 35"/>
                  <p:cNvSpPr>
                    <a:spLocks/>
                  </p:cNvSpPr>
                  <p:nvPr/>
                </p:nvSpPr>
                <p:spPr bwMode="auto">
                  <a:xfrm>
                    <a:off x="3026" y="2499"/>
                    <a:ext cx="135" cy="198"/>
                  </a:xfrm>
                  <a:custGeom>
                    <a:avLst/>
                    <a:gdLst/>
                    <a:ahLst/>
                    <a:cxnLst>
                      <a:cxn ang="0">
                        <a:pos x="134" y="0"/>
                      </a:cxn>
                      <a:cxn ang="0">
                        <a:pos x="109" y="10"/>
                      </a:cxn>
                      <a:cxn ang="0">
                        <a:pos x="86" y="28"/>
                      </a:cxn>
                      <a:cxn ang="0">
                        <a:pos x="65" y="52"/>
                      </a:cxn>
                      <a:cxn ang="0">
                        <a:pos x="48" y="76"/>
                      </a:cxn>
                      <a:cxn ang="0">
                        <a:pos x="28" y="108"/>
                      </a:cxn>
                      <a:cxn ang="0">
                        <a:pos x="18" y="129"/>
                      </a:cxn>
                      <a:cxn ang="0">
                        <a:pos x="7" y="164"/>
                      </a:cxn>
                      <a:cxn ang="0">
                        <a:pos x="0" y="197"/>
                      </a:cxn>
                      <a:cxn ang="0">
                        <a:pos x="19" y="138"/>
                      </a:cxn>
                      <a:cxn ang="0">
                        <a:pos x="30" y="108"/>
                      </a:cxn>
                      <a:cxn ang="0">
                        <a:pos x="51" y="74"/>
                      </a:cxn>
                      <a:cxn ang="0">
                        <a:pos x="71" y="50"/>
                      </a:cxn>
                      <a:cxn ang="0">
                        <a:pos x="92" y="27"/>
                      </a:cxn>
                      <a:cxn ang="0">
                        <a:pos x="108" y="15"/>
                      </a:cxn>
                      <a:cxn ang="0">
                        <a:pos x="134" y="0"/>
                      </a:cxn>
                    </a:cxnLst>
                    <a:rect l="0" t="0" r="r" b="b"/>
                    <a:pathLst>
                      <a:path w="135" h="198">
                        <a:moveTo>
                          <a:pt x="134" y="0"/>
                        </a:moveTo>
                        <a:lnTo>
                          <a:pt x="109" y="10"/>
                        </a:lnTo>
                        <a:lnTo>
                          <a:pt x="86" y="28"/>
                        </a:lnTo>
                        <a:lnTo>
                          <a:pt x="65" y="52"/>
                        </a:lnTo>
                        <a:lnTo>
                          <a:pt x="48" y="76"/>
                        </a:lnTo>
                        <a:lnTo>
                          <a:pt x="28" y="108"/>
                        </a:lnTo>
                        <a:lnTo>
                          <a:pt x="18" y="129"/>
                        </a:lnTo>
                        <a:lnTo>
                          <a:pt x="7" y="164"/>
                        </a:lnTo>
                        <a:lnTo>
                          <a:pt x="0" y="197"/>
                        </a:lnTo>
                        <a:lnTo>
                          <a:pt x="19" y="138"/>
                        </a:lnTo>
                        <a:lnTo>
                          <a:pt x="30" y="108"/>
                        </a:lnTo>
                        <a:lnTo>
                          <a:pt x="51" y="74"/>
                        </a:lnTo>
                        <a:lnTo>
                          <a:pt x="71" y="50"/>
                        </a:lnTo>
                        <a:lnTo>
                          <a:pt x="92" y="27"/>
                        </a:lnTo>
                        <a:lnTo>
                          <a:pt x="108" y="15"/>
                        </a:lnTo>
                        <a:lnTo>
                          <a:pt x="134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0996" name="Group 36"/>
                <p:cNvGrpSpPr>
                  <a:grpSpLocks/>
                </p:cNvGrpSpPr>
                <p:nvPr/>
              </p:nvGrpSpPr>
              <p:grpSpPr bwMode="auto">
                <a:xfrm>
                  <a:off x="2929" y="2275"/>
                  <a:ext cx="66" cy="599"/>
                  <a:chOff x="2929" y="2275"/>
                  <a:chExt cx="66" cy="599"/>
                </a:xfrm>
              </p:grpSpPr>
              <p:sp>
                <p:nvSpPr>
                  <p:cNvPr id="40997" name="Freeform 37"/>
                  <p:cNvSpPr>
                    <a:spLocks/>
                  </p:cNvSpPr>
                  <p:nvPr/>
                </p:nvSpPr>
                <p:spPr bwMode="auto">
                  <a:xfrm>
                    <a:off x="2929" y="2275"/>
                    <a:ext cx="66" cy="59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67"/>
                      </a:cxn>
                      <a:cxn ang="0">
                        <a:pos x="23" y="108"/>
                      </a:cxn>
                      <a:cxn ang="0">
                        <a:pos x="32" y="150"/>
                      </a:cxn>
                      <a:cxn ang="0">
                        <a:pos x="37" y="184"/>
                      </a:cxn>
                      <a:cxn ang="0">
                        <a:pos x="42" y="222"/>
                      </a:cxn>
                      <a:cxn ang="0">
                        <a:pos x="47" y="262"/>
                      </a:cxn>
                      <a:cxn ang="0">
                        <a:pos x="51" y="302"/>
                      </a:cxn>
                      <a:cxn ang="0">
                        <a:pos x="56" y="340"/>
                      </a:cxn>
                      <a:cxn ang="0">
                        <a:pos x="58" y="369"/>
                      </a:cxn>
                      <a:cxn ang="0">
                        <a:pos x="60" y="394"/>
                      </a:cxn>
                      <a:cxn ang="0">
                        <a:pos x="63" y="438"/>
                      </a:cxn>
                      <a:cxn ang="0">
                        <a:pos x="65" y="468"/>
                      </a:cxn>
                      <a:cxn ang="0">
                        <a:pos x="65" y="500"/>
                      </a:cxn>
                      <a:cxn ang="0">
                        <a:pos x="65" y="542"/>
                      </a:cxn>
                      <a:cxn ang="0">
                        <a:pos x="65" y="598"/>
                      </a:cxn>
                      <a:cxn ang="0">
                        <a:pos x="44" y="598"/>
                      </a:cxn>
                      <a:cxn ang="0">
                        <a:pos x="44" y="558"/>
                      </a:cxn>
                      <a:cxn ang="0">
                        <a:pos x="44" y="518"/>
                      </a:cxn>
                      <a:cxn ang="0">
                        <a:pos x="44" y="486"/>
                      </a:cxn>
                      <a:cxn ang="0">
                        <a:pos x="42" y="457"/>
                      </a:cxn>
                      <a:cxn ang="0">
                        <a:pos x="42" y="426"/>
                      </a:cxn>
                      <a:cxn ang="0">
                        <a:pos x="40" y="386"/>
                      </a:cxn>
                      <a:cxn ang="0">
                        <a:pos x="35" y="339"/>
                      </a:cxn>
                      <a:cxn ang="0">
                        <a:pos x="32" y="305"/>
                      </a:cxn>
                      <a:cxn ang="0">
                        <a:pos x="26" y="268"/>
                      </a:cxn>
                      <a:cxn ang="0">
                        <a:pos x="21" y="231"/>
                      </a:cxn>
                      <a:cxn ang="0">
                        <a:pos x="14" y="189"/>
                      </a:cxn>
                      <a:cxn ang="0">
                        <a:pos x="11" y="161"/>
                      </a:cxn>
                      <a:cxn ang="0">
                        <a:pos x="5" y="118"/>
                      </a:cxn>
                      <a:cxn ang="0">
                        <a:pos x="0" y="71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6" h="599">
                        <a:moveTo>
                          <a:pt x="0" y="0"/>
                        </a:moveTo>
                        <a:lnTo>
                          <a:pt x="18" y="67"/>
                        </a:lnTo>
                        <a:lnTo>
                          <a:pt x="23" y="108"/>
                        </a:lnTo>
                        <a:lnTo>
                          <a:pt x="32" y="150"/>
                        </a:lnTo>
                        <a:lnTo>
                          <a:pt x="37" y="184"/>
                        </a:lnTo>
                        <a:lnTo>
                          <a:pt x="42" y="222"/>
                        </a:lnTo>
                        <a:lnTo>
                          <a:pt x="47" y="262"/>
                        </a:lnTo>
                        <a:lnTo>
                          <a:pt x="51" y="302"/>
                        </a:lnTo>
                        <a:lnTo>
                          <a:pt x="56" y="340"/>
                        </a:lnTo>
                        <a:lnTo>
                          <a:pt x="58" y="369"/>
                        </a:lnTo>
                        <a:lnTo>
                          <a:pt x="60" y="394"/>
                        </a:lnTo>
                        <a:lnTo>
                          <a:pt x="63" y="438"/>
                        </a:lnTo>
                        <a:lnTo>
                          <a:pt x="65" y="468"/>
                        </a:lnTo>
                        <a:lnTo>
                          <a:pt x="65" y="500"/>
                        </a:lnTo>
                        <a:lnTo>
                          <a:pt x="65" y="542"/>
                        </a:lnTo>
                        <a:lnTo>
                          <a:pt x="65" y="598"/>
                        </a:lnTo>
                        <a:lnTo>
                          <a:pt x="44" y="598"/>
                        </a:lnTo>
                        <a:lnTo>
                          <a:pt x="44" y="558"/>
                        </a:lnTo>
                        <a:lnTo>
                          <a:pt x="44" y="518"/>
                        </a:lnTo>
                        <a:lnTo>
                          <a:pt x="44" y="486"/>
                        </a:lnTo>
                        <a:lnTo>
                          <a:pt x="42" y="457"/>
                        </a:lnTo>
                        <a:lnTo>
                          <a:pt x="42" y="426"/>
                        </a:lnTo>
                        <a:lnTo>
                          <a:pt x="40" y="386"/>
                        </a:lnTo>
                        <a:lnTo>
                          <a:pt x="35" y="339"/>
                        </a:lnTo>
                        <a:lnTo>
                          <a:pt x="32" y="305"/>
                        </a:lnTo>
                        <a:lnTo>
                          <a:pt x="26" y="268"/>
                        </a:lnTo>
                        <a:lnTo>
                          <a:pt x="21" y="231"/>
                        </a:lnTo>
                        <a:lnTo>
                          <a:pt x="14" y="189"/>
                        </a:lnTo>
                        <a:lnTo>
                          <a:pt x="11" y="161"/>
                        </a:lnTo>
                        <a:lnTo>
                          <a:pt x="5" y="118"/>
                        </a:lnTo>
                        <a:lnTo>
                          <a:pt x="0" y="71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rgbClr val="402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0998" name="Freeform 38"/>
                  <p:cNvSpPr>
                    <a:spLocks/>
                  </p:cNvSpPr>
                  <p:nvPr/>
                </p:nvSpPr>
                <p:spPr bwMode="auto">
                  <a:xfrm>
                    <a:off x="2943" y="2368"/>
                    <a:ext cx="31" cy="261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5" y="47"/>
                      </a:cxn>
                      <a:cxn ang="0">
                        <a:pos x="11" y="89"/>
                      </a:cxn>
                      <a:cxn ang="0">
                        <a:pos x="12" y="124"/>
                      </a:cxn>
                      <a:cxn ang="0">
                        <a:pos x="19" y="171"/>
                      </a:cxn>
                      <a:cxn ang="0">
                        <a:pos x="23" y="225"/>
                      </a:cxn>
                      <a:cxn ang="0">
                        <a:pos x="30" y="260"/>
                      </a:cxn>
                      <a:cxn ang="0">
                        <a:pos x="28" y="222"/>
                      </a:cxn>
                      <a:cxn ang="0">
                        <a:pos x="19" y="157"/>
                      </a:cxn>
                      <a:cxn ang="0">
                        <a:pos x="14" y="103"/>
                      </a:cxn>
                      <a:cxn ang="0">
                        <a:pos x="7" y="6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31" h="261">
                        <a:moveTo>
                          <a:pt x="0" y="0"/>
                        </a:moveTo>
                        <a:lnTo>
                          <a:pt x="5" y="47"/>
                        </a:lnTo>
                        <a:lnTo>
                          <a:pt x="11" y="89"/>
                        </a:lnTo>
                        <a:lnTo>
                          <a:pt x="12" y="124"/>
                        </a:lnTo>
                        <a:lnTo>
                          <a:pt x="19" y="171"/>
                        </a:lnTo>
                        <a:lnTo>
                          <a:pt x="23" y="225"/>
                        </a:lnTo>
                        <a:lnTo>
                          <a:pt x="30" y="260"/>
                        </a:lnTo>
                        <a:lnTo>
                          <a:pt x="28" y="222"/>
                        </a:lnTo>
                        <a:lnTo>
                          <a:pt x="19" y="157"/>
                        </a:lnTo>
                        <a:lnTo>
                          <a:pt x="14" y="103"/>
                        </a:lnTo>
                        <a:lnTo>
                          <a:pt x="7" y="62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</p:grpSp>
        <p:grpSp>
          <p:nvGrpSpPr>
            <p:cNvPr id="40999" name="Group 39"/>
            <p:cNvGrpSpPr>
              <a:grpSpLocks/>
            </p:cNvGrpSpPr>
            <p:nvPr/>
          </p:nvGrpSpPr>
          <p:grpSpPr bwMode="auto">
            <a:xfrm>
              <a:off x="3003" y="2222"/>
              <a:ext cx="315" cy="652"/>
              <a:chOff x="3003" y="2222"/>
              <a:chExt cx="315" cy="652"/>
            </a:xfrm>
          </p:grpSpPr>
          <p:grpSp>
            <p:nvGrpSpPr>
              <p:cNvPr id="41000" name="Group 40"/>
              <p:cNvGrpSpPr>
                <a:grpSpLocks/>
              </p:cNvGrpSpPr>
              <p:nvPr/>
            </p:nvGrpSpPr>
            <p:grpSpPr bwMode="auto">
              <a:xfrm>
                <a:off x="3106" y="2222"/>
                <a:ext cx="51" cy="652"/>
                <a:chOff x="3106" y="2222"/>
                <a:chExt cx="51" cy="652"/>
              </a:xfrm>
            </p:grpSpPr>
            <p:sp>
              <p:nvSpPr>
                <p:cNvPr id="41001" name="Freeform 41"/>
                <p:cNvSpPr>
                  <a:spLocks/>
                </p:cNvSpPr>
                <p:nvPr/>
              </p:nvSpPr>
              <p:spPr bwMode="auto">
                <a:xfrm>
                  <a:off x="3110" y="2222"/>
                  <a:ext cx="47" cy="652"/>
                </a:xfrm>
                <a:custGeom>
                  <a:avLst/>
                  <a:gdLst/>
                  <a:ahLst/>
                  <a:cxnLst>
                    <a:cxn ang="0">
                      <a:pos x="5" y="9"/>
                    </a:cxn>
                    <a:cxn ang="0">
                      <a:pos x="46" y="651"/>
                    </a:cxn>
                    <a:cxn ang="0">
                      <a:pos x="41" y="648"/>
                    </a:cxn>
                    <a:cxn ang="0">
                      <a:pos x="0" y="0"/>
                    </a:cxn>
                    <a:cxn ang="0">
                      <a:pos x="5" y="9"/>
                    </a:cxn>
                  </a:cxnLst>
                  <a:rect l="0" t="0" r="r" b="b"/>
                  <a:pathLst>
                    <a:path w="47" h="652">
                      <a:moveTo>
                        <a:pt x="5" y="9"/>
                      </a:moveTo>
                      <a:lnTo>
                        <a:pt x="46" y="651"/>
                      </a:lnTo>
                      <a:lnTo>
                        <a:pt x="41" y="648"/>
                      </a:lnTo>
                      <a:lnTo>
                        <a:pt x="0" y="0"/>
                      </a:lnTo>
                      <a:lnTo>
                        <a:pt x="5" y="9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41002" name="Group 42"/>
                <p:cNvGrpSpPr>
                  <a:grpSpLocks/>
                </p:cNvGrpSpPr>
                <p:nvPr/>
              </p:nvGrpSpPr>
              <p:grpSpPr bwMode="auto">
                <a:xfrm>
                  <a:off x="3106" y="2284"/>
                  <a:ext cx="51" cy="163"/>
                  <a:chOff x="3106" y="2284"/>
                  <a:chExt cx="51" cy="163"/>
                </a:xfrm>
              </p:grpSpPr>
              <p:sp>
                <p:nvSpPr>
                  <p:cNvPr id="41003" name="Freeform 43"/>
                  <p:cNvSpPr>
                    <a:spLocks/>
                  </p:cNvSpPr>
                  <p:nvPr/>
                </p:nvSpPr>
                <p:spPr bwMode="auto">
                  <a:xfrm>
                    <a:off x="3106" y="2284"/>
                    <a:ext cx="30" cy="163"/>
                  </a:xfrm>
                  <a:custGeom>
                    <a:avLst/>
                    <a:gdLst/>
                    <a:ahLst/>
                    <a:cxnLst>
                      <a:cxn ang="0">
                        <a:pos x="16" y="1"/>
                      </a:cxn>
                      <a:cxn ang="0">
                        <a:pos x="20" y="4"/>
                      </a:cxn>
                      <a:cxn ang="0">
                        <a:pos x="22" y="10"/>
                      </a:cxn>
                      <a:cxn ang="0">
                        <a:pos x="29" y="147"/>
                      </a:cxn>
                      <a:cxn ang="0">
                        <a:pos x="27" y="153"/>
                      </a:cxn>
                      <a:cxn ang="0">
                        <a:pos x="24" y="159"/>
                      </a:cxn>
                      <a:cxn ang="0">
                        <a:pos x="20" y="162"/>
                      </a:cxn>
                      <a:cxn ang="0">
                        <a:pos x="15" y="162"/>
                      </a:cxn>
                      <a:cxn ang="0">
                        <a:pos x="11" y="159"/>
                      </a:cxn>
                      <a:cxn ang="0">
                        <a:pos x="7" y="158"/>
                      </a:cxn>
                      <a:cxn ang="0">
                        <a:pos x="4" y="150"/>
                      </a:cxn>
                      <a:cxn ang="0">
                        <a:pos x="0" y="15"/>
                      </a:cxn>
                      <a:cxn ang="0">
                        <a:pos x="0" y="7"/>
                      </a:cxn>
                      <a:cxn ang="0">
                        <a:pos x="0" y="3"/>
                      </a:cxn>
                      <a:cxn ang="0">
                        <a:pos x="5" y="0"/>
                      </a:cxn>
                      <a:cxn ang="0">
                        <a:pos x="11" y="0"/>
                      </a:cxn>
                      <a:cxn ang="0">
                        <a:pos x="16" y="1"/>
                      </a:cxn>
                    </a:cxnLst>
                    <a:rect l="0" t="0" r="r" b="b"/>
                    <a:pathLst>
                      <a:path w="30" h="163">
                        <a:moveTo>
                          <a:pt x="16" y="1"/>
                        </a:moveTo>
                        <a:lnTo>
                          <a:pt x="20" y="4"/>
                        </a:lnTo>
                        <a:lnTo>
                          <a:pt x="22" y="10"/>
                        </a:lnTo>
                        <a:lnTo>
                          <a:pt x="29" y="147"/>
                        </a:lnTo>
                        <a:lnTo>
                          <a:pt x="27" y="153"/>
                        </a:lnTo>
                        <a:lnTo>
                          <a:pt x="24" y="159"/>
                        </a:lnTo>
                        <a:lnTo>
                          <a:pt x="20" y="162"/>
                        </a:lnTo>
                        <a:lnTo>
                          <a:pt x="15" y="162"/>
                        </a:lnTo>
                        <a:lnTo>
                          <a:pt x="11" y="159"/>
                        </a:lnTo>
                        <a:lnTo>
                          <a:pt x="7" y="158"/>
                        </a:lnTo>
                        <a:lnTo>
                          <a:pt x="4" y="150"/>
                        </a:lnTo>
                        <a:lnTo>
                          <a:pt x="0" y="15"/>
                        </a:lnTo>
                        <a:lnTo>
                          <a:pt x="0" y="7"/>
                        </a:lnTo>
                        <a:lnTo>
                          <a:pt x="0" y="3"/>
                        </a:lnTo>
                        <a:lnTo>
                          <a:pt x="5" y="0"/>
                        </a:lnTo>
                        <a:lnTo>
                          <a:pt x="11" y="0"/>
                        </a:lnTo>
                        <a:lnTo>
                          <a:pt x="16" y="1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1004" name="Freeform 44"/>
                  <p:cNvSpPr>
                    <a:spLocks/>
                  </p:cNvSpPr>
                  <p:nvPr/>
                </p:nvSpPr>
                <p:spPr bwMode="auto">
                  <a:xfrm>
                    <a:off x="3127" y="2291"/>
                    <a:ext cx="30" cy="147"/>
                  </a:xfrm>
                  <a:custGeom>
                    <a:avLst/>
                    <a:gdLst/>
                    <a:ahLst/>
                    <a:cxnLst>
                      <a:cxn ang="0">
                        <a:pos x="7" y="4"/>
                      </a:cxn>
                      <a:cxn ang="0">
                        <a:pos x="29" y="140"/>
                      </a:cxn>
                      <a:cxn ang="0">
                        <a:pos x="22" y="146"/>
                      </a:cxn>
                      <a:cxn ang="0">
                        <a:pos x="0" y="0"/>
                      </a:cxn>
                      <a:cxn ang="0">
                        <a:pos x="7" y="4"/>
                      </a:cxn>
                    </a:cxnLst>
                    <a:rect l="0" t="0" r="r" b="b"/>
                    <a:pathLst>
                      <a:path w="30" h="147">
                        <a:moveTo>
                          <a:pt x="7" y="4"/>
                        </a:moveTo>
                        <a:lnTo>
                          <a:pt x="29" y="140"/>
                        </a:lnTo>
                        <a:lnTo>
                          <a:pt x="22" y="146"/>
                        </a:lnTo>
                        <a:lnTo>
                          <a:pt x="0" y="0"/>
                        </a:lnTo>
                        <a:lnTo>
                          <a:pt x="7" y="4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41005" name="Group 45"/>
              <p:cNvGrpSpPr>
                <a:grpSpLocks/>
              </p:cNvGrpSpPr>
              <p:nvPr/>
            </p:nvGrpSpPr>
            <p:grpSpPr bwMode="auto">
              <a:xfrm>
                <a:off x="3003" y="2396"/>
                <a:ext cx="154" cy="478"/>
                <a:chOff x="3003" y="2396"/>
                <a:chExt cx="154" cy="478"/>
              </a:xfrm>
            </p:grpSpPr>
            <p:sp>
              <p:nvSpPr>
                <p:cNvPr id="41006" name="Freeform 46"/>
                <p:cNvSpPr>
                  <a:spLocks/>
                </p:cNvSpPr>
                <p:nvPr/>
              </p:nvSpPr>
              <p:spPr bwMode="auto">
                <a:xfrm>
                  <a:off x="3003" y="2396"/>
                  <a:ext cx="154" cy="478"/>
                </a:xfrm>
                <a:custGeom>
                  <a:avLst/>
                  <a:gdLst/>
                  <a:ahLst/>
                  <a:cxnLst>
                    <a:cxn ang="0">
                      <a:pos x="153" y="477"/>
                    </a:cxn>
                    <a:cxn ang="0">
                      <a:pos x="148" y="445"/>
                    </a:cxn>
                    <a:cxn ang="0">
                      <a:pos x="144" y="411"/>
                    </a:cxn>
                    <a:cxn ang="0">
                      <a:pos x="137" y="357"/>
                    </a:cxn>
                    <a:cxn ang="0">
                      <a:pos x="126" y="310"/>
                    </a:cxn>
                    <a:cxn ang="0">
                      <a:pos x="119" y="278"/>
                    </a:cxn>
                    <a:cxn ang="0">
                      <a:pos x="112" y="250"/>
                    </a:cxn>
                    <a:cxn ang="0">
                      <a:pos x="103" y="220"/>
                    </a:cxn>
                    <a:cxn ang="0">
                      <a:pos x="94" y="186"/>
                    </a:cxn>
                    <a:cxn ang="0">
                      <a:pos x="82" y="145"/>
                    </a:cxn>
                    <a:cxn ang="0">
                      <a:pos x="71" y="120"/>
                    </a:cxn>
                    <a:cxn ang="0">
                      <a:pos x="62" y="97"/>
                    </a:cxn>
                    <a:cxn ang="0">
                      <a:pos x="57" y="83"/>
                    </a:cxn>
                    <a:cxn ang="0">
                      <a:pos x="44" y="61"/>
                    </a:cxn>
                    <a:cxn ang="0">
                      <a:pos x="34" y="47"/>
                    </a:cxn>
                    <a:cxn ang="0">
                      <a:pos x="25" y="32"/>
                    </a:cxn>
                    <a:cxn ang="0">
                      <a:pos x="0" y="0"/>
                    </a:cxn>
                    <a:cxn ang="0">
                      <a:pos x="20" y="49"/>
                    </a:cxn>
                    <a:cxn ang="0">
                      <a:pos x="27" y="65"/>
                    </a:cxn>
                    <a:cxn ang="0">
                      <a:pos x="34" y="78"/>
                    </a:cxn>
                    <a:cxn ang="0">
                      <a:pos x="43" y="100"/>
                    </a:cxn>
                    <a:cxn ang="0">
                      <a:pos x="52" y="121"/>
                    </a:cxn>
                    <a:cxn ang="0">
                      <a:pos x="59" y="142"/>
                    </a:cxn>
                    <a:cxn ang="0">
                      <a:pos x="68" y="167"/>
                    </a:cxn>
                    <a:cxn ang="0">
                      <a:pos x="78" y="202"/>
                    </a:cxn>
                    <a:cxn ang="0">
                      <a:pos x="87" y="233"/>
                    </a:cxn>
                    <a:cxn ang="0">
                      <a:pos x="98" y="269"/>
                    </a:cxn>
                    <a:cxn ang="0">
                      <a:pos x="105" y="301"/>
                    </a:cxn>
                    <a:cxn ang="0">
                      <a:pos x="114" y="340"/>
                    </a:cxn>
                    <a:cxn ang="0">
                      <a:pos x="121" y="372"/>
                    </a:cxn>
                    <a:cxn ang="0">
                      <a:pos x="126" y="415"/>
                    </a:cxn>
                    <a:cxn ang="0">
                      <a:pos x="132" y="449"/>
                    </a:cxn>
                    <a:cxn ang="0">
                      <a:pos x="135" y="477"/>
                    </a:cxn>
                    <a:cxn ang="0">
                      <a:pos x="153" y="477"/>
                    </a:cxn>
                  </a:cxnLst>
                  <a:rect l="0" t="0" r="r" b="b"/>
                  <a:pathLst>
                    <a:path w="154" h="478">
                      <a:moveTo>
                        <a:pt x="153" y="477"/>
                      </a:moveTo>
                      <a:lnTo>
                        <a:pt x="148" y="445"/>
                      </a:lnTo>
                      <a:lnTo>
                        <a:pt x="144" y="411"/>
                      </a:lnTo>
                      <a:lnTo>
                        <a:pt x="137" y="357"/>
                      </a:lnTo>
                      <a:lnTo>
                        <a:pt x="126" y="310"/>
                      </a:lnTo>
                      <a:lnTo>
                        <a:pt x="119" y="278"/>
                      </a:lnTo>
                      <a:lnTo>
                        <a:pt x="112" y="250"/>
                      </a:lnTo>
                      <a:lnTo>
                        <a:pt x="103" y="220"/>
                      </a:lnTo>
                      <a:lnTo>
                        <a:pt x="94" y="186"/>
                      </a:lnTo>
                      <a:lnTo>
                        <a:pt x="82" y="145"/>
                      </a:lnTo>
                      <a:lnTo>
                        <a:pt x="71" y="120"/>
                      </a:lnTo>
                      <a:lnTo>
                        <a:pt x="62" y="97"/>
                      </a:lnTo>
                      <a:lnTo>
                        <a:pt x="57" y="83"/>
                      </a:lnTo>
                      <a:lnTo>
                        <a:pt x="44" y="61"/>
                      </a:lnTo>
                      <a:lnTo>
                        <a:pt x="34" y="47"/>
                      </a:lnTo>
                      <a:lnTo>
                        <a:pt x="25" y="32"/>
                      </a:lnTo>
                      <a:lnTo>
                        <a:pt x="0" y="0"/>
                      </a:lnTo>
                      <a:lnTo>
                        <a:pt x="20" y="49"/>
                      </a:lnTo>
                      <a:lnTo>
                        <a:pt x="27" y="65"/>
                      </a:lnTo>
                      <a:lnTo>
                        <a:pt x="34" y="78"/>
                      </a:lnTo>
                      <a:lnTo>
                        <a:pt x="43" y="100"/>
                      </a:lnTo>
                      <a:lnTo>
                        <a:pt x="52" y="121"/>
                      </a:lnTo>
                      <a:lnTo>
                        <a:pt x="59" y="142"/>
                      </a:lnTo>
                      <a:lnTo>
                        <a:pt x="68" y="167"/>
                      </a:lnTo>
                      <a:lnTo>
                        <a:pt x="78" y="202"/>
                      </a:lnTo>
                      <a:lnTo>
                        <a:pt x="87" y="233"/>
                      </a:lnTo>
                      <a:lnTo>
                        <a:pt x="98" y="269"/>
                      </a:lnTo>
                      <a:lnTo>
                        <a:pt x="105" y="301"/>
                      </a:lnTo>
                      <a:lnTo>
                        <a:pt x="114" y="340"/>
                      </a:lnTo>
                      <a:lnTo>
                        <a:pt x="121" y="372"/>
                      </a:lnTo>
                      <a:lnTo>
                        <a:pt x="126" y="415"/>
                      </a:lnTo>
                      <a:lnTo>
                        <a:pt x="132" y="449"/>
                      </a:lnTo>
                      <a:lnTo>
                        <a:pt x="135" y="477"/>
                      </a:lnTo>
                      <a:lnTo>
                        <a:pt x="153" y="477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1007" name="Freeform 47"/>
                <p:cNvSpPr>
                  <a:spLocks/>
                </p:cNvSpPr>
                <p:nvPr/>
              </p:nvSpPr>
              <p:spPr bwMode="auto">
                <a:xfrm>
                  <a:off x="3035" y="2457"/>
                  <a:ext cx="66" cy="201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6" y="37"/>
                    </a:cxn>
                    <a:cxn ang="0">
                      <a:pos x="32" y="71"/>
                    </a:cxn>
                    <a:cxn ang="0">
                      <a:pos x="40" y="109"/>
                    </a:cxn>
                    <a:cxn ang="0">
                      <a:pos x="54" y="165"/>
                    </a:cxn>
                    <a:cxn ang="0">
                      <a:pos x="65" y="200"/>
                    </a:cxn>
                    <a:cxn ang="0">
                      <a:pos x="54" y="159"/>
                    </a:cxn>
                    <a:cxn ang="0">
                      <a:pos x="47" y="125"/>
                    </a:cxn>
                    <a:cxn ang="0">
                      <a:pos x="40" y="94"/>
                    </a:cxn>
                    <a:cxn ang="0">
                      <a:pos x="32" y="65"/>
                    </a:cxn>
                    <a:cxn ang="0">
                      <a:pos x="19" y="37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6" h="201">
                      <a:moveTo>
                        <a:pt x="0" y="0"/>
                      </a:moveTo>
                      <a:lnTo>
                        <a:pt x="16" y="37"/>
                      </a:lnTo>
                      <a:lnTo>
                        <a:pt x="32" y="71"/>
                      </a:lnTo>
                      <a:lnTo>
                        <a:pt x="40" y="109"/>
                      </a:lnTo>
                      <a:lnTo>
                        <a:pt x="54" y="165"/>
                      </a:lnTo>
                      <a:lnTo>
                        <a:pt x="65" y="200"/>
                      </a:lnTo>
                      <a:lnTo>
                        <a:pt x="54" y="159"/>
                      </a:lnTo>
                      <a:lnTo>
                        <a:pt x="47" y="125"/>
                      </a:lnTo>
                      <a:lnTo>
                        <a:pt x="40" y="94"/>
                      </a:lnTo>
                      <a:lnTo>
                        <a:pt x="32" y="65"/>
                      </a:lnTo>
                      <a:lnTo>
                        <a:pt x="19" y="37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41008" name="Group 48"/>
              <p:cNvGrpSpPr>
                <a:grpSpLocks/>
              </p:cNvGrpSpPr>
              <p:nvPr/>
            </p:nvGrpSpPr>
            <p:grpSpPr bwMode="auto">
              <a:xfrm>
                <a:off x="3160" y="2420"/>
                <a:ext cx="158" cy="454"/>
                <a:chOff x="3160" y="2420"/>
                <a:chExt cx="158" cy="454"/>
              </a:xfrm>
            </p:grpSpPr>
            <p:sp>
              <p:nvSpPr>
                <p:cNvPr id="41009" name="Freeform 49"/>
                <p:cNvSpPr>
                  <a:spLocks/>
                </p:cNvSpPr>
                <p:nvPr/>
              </p:nvSpPr>
              <p:spPr bwMode="auto">
                <a:xfrm>
                  <a:off x="3160" y="2420"/>
                  <a:ext cx="158" cy="454"/>
                </a:xfrm>
                <a:custGeom>
                  <a:avLst/>
                  <a:gdLst/>
                  <a:ahLst/>
                  <a:cxnLst>
                    <a:cxn ang="0">
                      <a:pos x="0" y="453"/>
                    </a:cxn>
                    <a:cxn ang="0">
                      <a:pos x="2" y="394"/>
                    </a:cxn>
                    <a:cxn ang="0">
                      <a:pos x="5" y="353"/>
                    </a:cxn>
                    <a:cxn ang="0">
                      <a:pos x="5" y="319"/>
                    </a:cxn>
                    <a:cxn ang="0">
                      <a:pos x="11" y="281"/>
                    </a:cxn>
                    <a:cxn ang="0">
                      <a:pos x="16" y="251"/>
                    </a:cxn>
                    <a:cxn ang="0">
                      <a:pos x="21" y="209"/>
                    </a:cxn>
                    <a:cxn ang="0">
                      <a:pos x="27" y="174"/>
                    </a:cxn>
                    <a:cxn ang="0">
                      <a:pos x="34" y="147"/>
                    </a:cxn>
                    <a:cxn ang="0">
                      <a:pos x="41" y="126"/>
                    </a:cxn>
                    <a:cxn ang="0">
                      <a:pos x="48" y="105"/>
                    </a:cxn>
                    <a:cxn ang="0">
                      <a:pos x="59" y="79"/>
                    </a:cxn>
                    <a:cxn ang="0">
                      <a:pos x="70" y="56"/>
                    </a:cxn>
                    <a:cxn ang="0">
                      <a:pos x="82" y="37"/>
                    </a:cxn>
                    <a:cxn ang="0">
                      <a:pos x="93" y="22"/>
                    </a:cxn>
                    <a:cxn ang="0">
                      <a:pos x="105" y="10"/>
                    </a:cxn>
                    <a:cxn ang="0">
                      <a:pos x="116" y="4"/>
                    </a:cxn>
                    <a:cxn ang="0">
                      <a:pos x="128" y="1"/>
                    </a:cxn>
                    <a:cxn ang="0">
                      <a:pos x="137" y="0"/>
                    </a:cxn>
                    <a:cxn ang="0">
                      <a:pos x="157" y="3"/>
                    </a:cxn>
                    <a:cxn ang="0">
                      <a:pos x="132" y="13"/>
                    </a:cxn>
                    <a:cxn ang="0">
                      <a:pos x="123" y="21"/>
                    </a:cxn>
                    <a:cxn ang="0">
                      <a:pos x="112" y="31"/>
                    </a:cxn>
                    <a:cxn ang="0">
                      <a:pos x="103" y="43"/>
                    </a:cxn>
                    <a:cxn ang="0">
                      <a:pos x="91" y="56"/>
                    </a:cxn>
                    <a:cxn ang="0">
                      <a:pos x="82" y="73"/>
                    </a:cxn>
                    <a:cxn ang="0">
                      <a:pos x="73" y="94"/>
                    </a:cxn>
                    <a:cxn ang="0">
                      <a:pos x="64" y="114"/>
                    </a:cxn>
                    <a:cxn ang="0">
                      <a:pos x="57" y="132"/>
                    </a:cxn>
                    <a:cxn ang="0">
                      <a:pos x="50" y="151"/>
                    </a:cxn>
                    <a:cxn ang="0">
                      <a:pos x="43" y="177"/>
                    </a:cxn>
                    <a:cxn ang="0">
                      <a:pos x="36" y="205"/>
                    </a:cxn>
                    <a:cxn ang="0">
                      <a:pos x="30" y="242"/>
                    </a:cxn>
                    <a:cxn ang="0">
                      <a:pos x="25" y="276"/>
                    </a:cxn>
                    <a:cxn ang="0">
                      <a:pos x="21" y="310"/>
                    </a:cxn>
                    <a:cxn ang="0">
                      <a:pos x="20" y="343"/>
                    </a:cxn>
                    <a:cxn ang="0">
                      <a:pos x="16" y="383"/>
                    </a:cxn>
                    <a:cxn ang="0">
                      <a:pos x="14" y="419"/>
                    </a:cxn>
                    <a:cxn ang="0">
                      <a:pos x="14" y="453"/>
                    </a:cxn>
                    <a:cxn ang="0">
                      <a:pos x="0" y="453"/>
                    </a:cxn>
                  </a:cxnLst>
                  <a:rect l="0" t="0" r="r" b="b"/>
                  <a:pathLst>
                    <a:path w="158" h="454">
                      <a:moveTo>
                        <a:pt x="0" y="453"/>
                      </a:moveTo>
                      <a:lnTo>
                        <a:pt x="2" y="394"/>
                      </a:lnTo>
                      <a:lnTo>
                        <a:pt x="5" y="353"/>
                      </a:lnTo>
                      <a:lnTo>
                        <a:pt x="5" y="319"/>
                      </a:lnTo>
                      <a:lnTo>
                        <a:pt x="11" y="281"/>
                      </a:lnTo>
                      <a:lnTo>
                        <a:pt x="16" y="251"/>
                      </a:lnTo>
                      <a:lnTo>
                        <a:pt x="21" y="209"/>
                      </a:lnTo>
                      <a:lnTo>
                        <a:pt x="27" y="174"/>
                      </a:lnTo>
                      <a:lnTo>
                        <a:pt x="34" y="147"/>
                      </a:lnTo>
                      <a:lnTo>
                        <a:pt x="41" y="126"/>
                      </a:lnTo>
                      <a:lnTo>
                        <a:pt x="48" y="105"/>
                      </a:lnTo>
                      <a:lnTo>
                        <a:pt x="59" y="79"/>
                      </a:lnTo>
                      <a:lnTo>
                        <a:pt x="70" y="56"/>
                      </a:lnTo>
                      <a:lnTo>
                        <a:pt x="82" y="37"/>
                      </a:lnTo>
                      <a:lnTo>
                        <a:pt x="93" y="22"/>
                      </a:lnTo>
                      <a:lnTo>
                        <a:pt x="105" y="10"/>
                      </a:lnTo>
                      <a:lnTo>
                        <a:pt x="116" y="4"/>
                      </a:lnTo>
                      <a:lnTo>
                        <a:pt x="128" y="1"/>
                      </a:lnTo>
                      <a:lnTo>
                        <a:pt x="137" y="0"/>
                      </a:lnTo>
                      <a:lnTo>
                        <a:pt x="157" y="3"/>
                      </a:lnTo>
                      <a:lnTo>
                        <a:pt x="132" y="13"/>
                      </a:lnTo>
                      <a:lnTo>
                        <a:pt x="123" y="21"/>
                      </a:lnTo>
                      <a:lnTo>
                        <a:pt x="112" y="31"/>
                      </a:lnTo>
                      <a:lnTo>
                        <a:pt x="103" y="43"/>
                      </a:lnTo>
                      <a:lnTo>
                        <a:pt x="91" y="56"/>
                      </a:lnTo>
                      <a:lnTo>
                        <a:pt x="82" y="73"/>
                      </a:lnTo>
                      <a:lnTo>
                        <a:pt x="73" y="94"/>
                      </a:lnTo>
                      <a:lnTo>
                        <a:pt x="64" y="114"/>
                      </a:lnTo>
                      <a:lnTo>
                        <a:pt x="57" y="132"/>
                      </a:lnTo>
                      <a:lnTo>
                        <a:pt x="50" y="151"/>
                      </a:lnTo>
                      <a:lnTo>
                        <a:pt x="43" y="177"/>
                      </a:lnTo>
                      <a:lnTo>
                        <a:pt x="36" y="205"/>
                      </a:lnTo>
                      <a:lnTo>
                        <a:pt x="30" y="242"/>
                      </a:lnTo>
                      <a:lnTo>
                        <a:pt x="25" y="276"/>
                      </a:lnTo>
                      <a:lnTo>
                        <a:pt x="21" y="310"/>
                      </a:lnTo>
                      <a:lnTo>
                        <a:pt x="20" y="343"/>
                      </a:lnTo>
                      <a:lnTo>
                        <a:pt x="16" y="383"/>
                      </a:lnTo>
                      <a:lnTo>
                        <a:pt x="14" y="419"/>
                      </a:lnTo>
                      <a:lnTo>
                        <a:pt x="14" y="453"/>
                      </a:lnTo>
                      <a:lnTo>
                        <a:pt x="0" y="453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1010" name="Freeform 50"/>
                <p:cNvSpPr>
                  <a:spLocks/>
                </p:cNvSpPr>
                <p:nvPr/>
              </p:nvSpPr>
              <p:spPr bwMode="auto">
                <a:xfrm>
                  <a:off x="3184" y="2427"/>
                  <a:ext cx="93" cy="237"/>
                </a:xfrm>
                <a:custGeom>
                  <a:avLst/>
                  <a:gdLst/>
                  <a:ahLst/>
                  <a:cxnLst>
                    <a:cxn ang="0">
                      <a:pos x="92" y="0"/>
                    </a:cxn>
                    <a:cxn ang="0">
                      <a:pos x="74" y="13"/>
                    </a:cxn>
                    <a:cxn ang="0">
                      <a:pos x="58" y="35"/>
                    </a:cxn>
                    <a:cxn ang="0">
                      <a:pos x="46" y="62"/>
                    </a:cxn>
                    <a:cxn ang="0">
                      <a:pos x="32" y="91"/>
                    </a:cxn>
                    <a:cxn ang="0">
                      <a:pos x="19" y="130"/>
                    </a:cxn>
                    <a:cxn ang="0">
                      <a:pos x="12" y="156"/>
                    </a:cxn>
                    <a:cxn ang="0">
                      <a:pos x="5" y="198"/>
                    </a:cxn>
                    <a:cxn ang="0">
                      <a:pos x="0" y="236"/>
                    </a:cxn>
                    <a:cxn ang="0">
                      <a:pos x="14" y="165"/>
                    </a:cxn>
                    <a:cxn ang="0">
                      <a:pos x="21" y="130"/>
                    </a:cxn>
                    <a:cxn ang="0">
                      <a:pos x="35" y="90"/>
                    </a:cxn>
                    <a:cxn ang="0">
                      <a:pos x="48" y="60"/>
                    </a:cxn>
                    <a:cxn ang="0">
                      <a:pos x="64" y="31"/>
                    </a:cxn>
                    <a:cxn ang="0">
                      <a:pos x="74" y="18"/>
                    </a:cxn>
                    <a:cxn ang="0">
                      <a:pos x="92" y="0"/>
                    </a:cxn>
                  </a:cxnLst>
                  <a:rect l="0" t="0" r="r" b="b"/>
                  <a:pathLst>
                    <a:path w="93" h="237">
                      <a:moveTo>
                        <a:pt x="92" y="0"/>
                      </a:moveTo>
                      <a:lnTo>
                        <a:pt x="74" y="13"/>
                      </a:lnTo>
                      <a:lnTo>
                        <a:pt x="58" y="35"/>
                      </a:lnTo>
                      <a:lnTo>
                        <a:pt x="46" y="62"/>
                      </a:lnTo>
                      <a:lnTo>
                        <a:pt x="32" y="91"/>
                      </a:lnTo>
                      <a:lnTo>
                        <a:pt x="19" y="130"/>
                      </a:lnTo>
                      <a:lnTo>
                        <a:pt x="12" y="156"/>
                      </a:lnTo>
                      <a:lnTo>
                        <a:pt x="5" y="198"/>
                      </a:lnTo>
                      <a:lnTo>
                        <a:pt x="0" y="236"/>
                      </a:lnTo>
                      <a:lnTo>
                        <a:pt x="14" y="165"/>
                      </a:lnTo>
                      <a:lnTo>
                        <a:pt x="21" y="130"/>
                      </a:lnTo>
                      <a:lnTo>
                        <a:pt x="35" y="90"/>
                      </a:lnTo>
                      <a:lnTo>
                        <a:pt x="48" y="60"/>
                      </a:lnTo>
                      <a:lnTo>
                        <a:pt x="64" y="31"/>
                      </a:lnTo>
                      <a:lnTo>
                        <a:pt x="74" y="18"/>
                      </a:lnTo>
                      <a:lnTo>
                        <a:pt x="92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41011" name="Group 51"/>
              <p:cNvGrpSpPr>
                <a:grpSpLocks/>
              </p:cNvGrpSpPr>
              <p:nvPr/>
            </p:nvGrpSpPr>
            <p:grpSpPr bwMode="auto">
              <a:xfrm>
                <a:off x="3148" y="2383"/>
                <a:ext cx="69" cy="491"/>
                <a:chOff x="3148" y="2383"/>
                <a:chExt cx="69" cy="491"/>
              </a:xfrm>
            </p:grpSpPr>
            <p:sp>
              <p:nvSpPr>
                <p:cNvPr id="41012" name="Freeform 52"/>
                <p:cNvSpPr>
                  <a:spLocks/>
                </p:cNvSpPr>
                <p:nvPr/>
              </p:nvSpPr>
              <p:spPr bwMode="auto">
                <a:xfrm>
                  <a:off x="3148" y="2383"/>
                  <a:ext cx="69" cy="491"/>
                </a:xfrm>
                <a:custGeom>
                  <a:avLst/>
                  <a:gdLst/>
                  <a:ahLst/>
                  <a:cxnLst>
                    <a:cxn ang="0">
                      <a:pos x="68" y="0"/>
                    </a:cxn>
                    <a:cxn ang="0">
                      <a:pos x="48" y="55"/>
                    </a:cxn>
                    <a:cxn ang="0">
                      <a:pos x="41" y="86"/>
                    </a:cxn>
                    <a:cxn ang="0">
                      <a:pos x="34" y="121"/>
                    </a:cxn>
                    <a:cxn ang="0">
                      <a:pos x="29" y="150"/>
                    </a:cxn>
                    <a:cxn ang="0">
                      <a:pos x="23" y="181"/>
                    </a:cxn>
                    <a:cxn ang="0">
                      <a:pos x="18" y="215"/>
                    </a:cxn>
                    <a:cxn ang="0">
                      <a:pos x="13" y="246"/>
                    </a:cxn>
                    <a:cxn ang="0">
                      <a:pos x="7" y="278"/>
                    </a:cxn>
                    <a:cxn ang="0">
                      <a:pos x="4" y="302"/>
                    </a:cxn>
                    <a:cxn ang="0">
                      <a:pos x="4" y="321"/>
                    </a:cxn>
                    <a:cxn ang="0">
                      <a:pos x="0" y="358"/>
                    </a:cxn>
                    <a:cxn ang="0">
                      <a:pos x="0" y="382"/>
                    </a:cxn>
                    <a:cxn ang="0">
                      <a:pos x="0" y="410"/>
                    </a:cxn>
                    <a:cxn ang="0">
                      <a:pos x="0" y="444"/>
                    </a:cxn>
                    <a:cxn ang="0">
                      <a:pos x="0" y="490"/>
                    </a:cxn>
                    <a:cxn ang="0">
                      <a:pos x="20" y="490"/>
                    </a:cxn>
                    <a:cxn ang="0">
                      <a:pos x="20" y="457"/>
                    </a:cxn>
                    <a:cxn ang="0">
                      <a:pos x="20" y="423"/>
                    </a:cxn>
                    <a:cxn ang="0">
                      <a:pos x="20" y="397"/>
                    </a:cxn>
                    <a:cxn ang="0">
                      <a:pos x="20" y="375"/>
                    </a:cxn>
                    <a:cxn ang="0">
                      <a:pos x="23" y="349"/>
                    </a:cxn>
                    <a:cxn ang="0">
                      <a:pos x="25" y="317"/>
                    </a:cxn>
                    <a:cxn ang="0">
                      <a:pos x="30" y="278"/>
                    </a:cxn>
                    <a:cxn ang="0">
                      <a:pos x="36" y="250"/>
                    </a:cxn>
                    <a:cxn ang="0">
                      <a:pos x="39" y="219"/>
                    </a:cxn>
                    <a:cxn ang="0">
                      <a:pos x="47" y="189"/>
                    </a:cxn>
                    <a:cxn ang="0">
                      <a:pos x="52" y="155"/>
                    </a:cxn>
                    <a:cxn ang="0">
                      <a:pos x="57" y="132"/>
                    </a:cxn>
                    <a:cxn ang="0">
                      <a:pos x="63" y="96"/>
                    </a:cxn>
                    <a:cxn ang="0">
                      <a:pos x="66" y="56"/>
                    </a:cxn>
                    <a:cxn ang="0">
                      <a:pos x="68" y="0"/>
                    </a:cxn>
                  </a:cxnLst>
                  <a:rect l="0" t="0" r="r" b="b"/>
                  <a:pathLst>
                    <a:path w="69" h="491">
                      <a:moveTo>
                        <a:pt x="68" y="0"/>
                      </a:moveTo>
                      <a:lnTo>
                        <a:pt x="48" y="55"/>
                      </a:lnTo>
                      <a:lnTo>
                        <a:pt x="41" y="86"/>
                      </a:lnTo>
                      <a:lnTo>
                        <a:pt x="34" y="121"/>
                      </a:lnTo>
                      <a:lnTo>
                        <a:pt x="29" y="150"/>
                      </a:lnTo>
                      <a:lnTo>
                        <a:pt x="23" y="181"/>
                      </a:lnTo>
                      <a:lnTo>
                        <a:pt x="18" y="215"/>
                      </a:lnTo>
                      <a:lnTo>
                        <a:pt x="13" y="246"/>
                      </a:lnTo>
                      <a:lnTo>
                        <a:pt x="7" y="278"/>
                      </a:lnTo>
                      <a:lnTo>
                        <a:pt x="4" y="302"/>
                      </a:lnTo>
                      <a:lnTo>
                        <a:pt x="4" y="321"/>
                      </a:lnTo>
                      <a:lnTo>
                        <a:pt x="0" y="358"/>
                      </a:lnTo>
                      <a:lnTo>
                        <a:pt x="0" y="382"/>
                      </a:lnTo>
                      <a:lnTo>
                        <a:pt x="0" y="410"/>
                      </a:lnTo>
                      <a:lnTo>
                        <a:pt x="0" y="444"/>
                      </a:lnTo>
                      <a:lnTo>
                        <a:pt x="0" y="490"/>
                      </a:lnTo>
                      <a:lnTo>
                        <a:pt x="20" y="490"/>
                      </a:lnTo>
                      <a:lnTo>
                        <a:pt x="20" y="457"/>
                      </a:lnTo>
                      <a:lnTo>
                        <a:pt x="20" y="423"/>
                      </a:lnTo>
                      <a:lnTo>
                        <a:pt x="20" y="397"/>
                      </a:lnTo>
                      <a:lnTo>
                        <a:pt x="20" y="375"/>
                      </a:lnTo>
                      <a:lnTo>
                        <a:pt x="23" y="349"/>
                      </a:lnTo>
                      <a:lnTo>
                        <a:pt x="25" y="317"/>
                      </a:lnTo>
                      <a:lnTo>
                        <a:pt x="30" y="278"/>
                      </a:lnTo>
                      <a:lnTo>
                        <a:pt x="36" y="250"/>
                      </a:lnTo>
                      <a:lnTo>
                        <a:pt x="39" y="219"/>
                      </a:lnTo>
                      <a:lnTo>
                        <a:pt x="47" y="189"/>
                      </a:lnTo>
                      <a:lnTo>
                        <a:pt x="52" y="155"/>
                      </a:lnTo>
                      <a:lnTo>
                        <a:pt x="57" y="132"/>
                      </a:lnTo>
                      <a:lnTo>
                        <a:pt x="63" y="96"/>
                      </a:lnTo>
                      <a:lnTo>
                        <a:pt x="66" y="56"/>
                      </a:lnTo>
                      <a:lnTo>
                        <a:pt x="68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1013" name="Freeform 53"/>
                <p:cNvSpPr>
                  <a:spLocks/>
                </p:cNvSpPr>
                <p:nvPr/>
              </p:nvSpPr>
              <p:spPr bwMode="auto">
                <a:xfrm>
                  <a:off x="3164" y="2460"/>
                  <a:ext cx="31" cy="211"/>
                </a:xfrm>
                <a:custGeom>
                  <a:avLst/>
                  <a:gdLst/>
                  <a:ahLst/>
                  <a:cxnLst>
                    <a:cxn ang="0">
                      <a:pos x="30" y="0"/>
                    </a:cxn>
                    <a:cxn ang="0">
                      <a:pos x="25" y="38"/>
                    </a:cxn>
                    <a:cxn ang="0">
                      <a:pos x="19" y="71"/>
                    </a:cxn>
                    <a:cxn ang="0">
                      <a:pos x="14" y="98"/>
                    </a:cxn>
                    <a:cxn ang="0">
                      <a:pos x="9" y="138"/>
                    </a:cxn>
                    <a:cxn ang="0">
                      <a:pos x="4" y="182"/>
                    </a:cxn>
                    <a:cxn ang="0">
                      <a:pos x="0" y="210"/>
                    </a:cxn>
                    <a:cxn ang="0">
                      <a:pos x="0" y="177"/>
                    </a:cxn>
                    <a:cxn ang="0">
                      <a:pos x="9" y="129"/>
                    </a:cxn>
                    <a:cxn ang="0">
                      <a:pos x="14" y="83"/>
                    </a:cxn>
                    <a:cxn ang="0">
                      <a:pos x="21" y="49"/>
                    </a:cxn>
                    <a:cxn ang="0">
                      <a:pos x="30" y="0"/>
                    </a:cxn>
                  </a:cxnLst>
                  <a:rect l="0" t="0" r="r" b="b"/>
                  <a:pathLst>
                    <a:path w="31" h="211">
                      <a:moveTo>
                        <a:pt x="30" y="0"/>
                      </a:moveTo>
                      <a:lnTo>
                        <a:pt x="25" y="38"/>
                      </a:lnTo>
                      <a:lnTo>
                        <a:pt x="19" y="71"/>
                      </a:lnTo>
                      <a:lnTo>
                        <a:pt x="14" y="98"/>
                      </a:lnTo>
                      <a:lnTo>
                        <a:pt x="9" y="138"/>
                      </a:lnTo>
                      <a:lnTo>
                        <a:pt x="4" y="182"/>
                      </a:lnTo>
                      <a:lnTo>
                        <a:pt x="0" y="210"/>
                      </a:lnTo>
                      <a:lnTo>
                        <a:pt x="0" y="177"/>
                      </a:lnTo>
                      <a:lnTo>
                        <a:pt x="9" y="129"/>
                      </a:lnTo>
                      <a:lnTo>
                        <a:pt x="14" y="83"/>
                      </a:lnTo>
                      <a:lnTo>
                        <a:pt x="21" y="49"/>
                      </a:lnTo>
                      <a:lnTo>
                        <a:pt x="30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41014" name="Group 54"/>
            <p:cNvGrpSpPr>
              <a:grpSpLocks/>
            </p:cNvGrpSpPr>
            <p:nvPr/>
          </p:nvGrpSpPr>
          <p:grpSpPr bwMode="auto">
            <a:xfrm>
              <a:off x="2794" y="2269"/>
              <a:ext cx="217" cy="605"/>
              <a:chOff x="2794" y="2269"/>
              <a:chExt cx="217" cy="605"/>
            </a:xfrm>
          </p:grpSpPr>
          <p:grpSp>
            <p:nvGrpSpPr>
              <p:cNvPr id="41015" name="Group 55"/>
              <p:cNvGrpSpPr>
                <a:grpSpLocks/>
              </p:cNvGrpSpPr>
              <p:nvPr/>
            </p:nvGrpSpPr>
            <p:grpSpPr bwMode="auto">
              <a:xfrm>
                <a:off x="2884" y="2269"/>
                <a:ext cx="50" cy="605"/>
                <a:chOff x="2884" y="2269"/>
                <a:chExt cx="50" cy="605"/>
              </a:xfrm>
            </p:grpSpPr>
            <p:sp>
              <p:nvSpPr>
                <p:cNvPr id="41016" name="Freeform 56"/>
                <p:cNvSpPr>
                  <a:spLocks/>
                </p:cNvSpPr>
                <p:nvPr/>
              </p:nvSpPr>
              <p:spPr bwMode="auto">
                <a:xfrm>
                  <a:off x="2894" y="2269"/>
                  <a:ext cx="40" cy="605"/>
                </a:xfrm>
                <a:custGeom>
                  <a:avLst/>
                  <a:gdLst/>
                  <a:ahLst/>
                  <a:cxnLst>
                    <a:cxn ang="0">
                      <a:pos x="3" y="6"/>
                    </a:cxn>
                    <a:cxn ang="0">
                      <a:pos x="39" y="604"/>
                    </a:cxn>
                    <a:cxn ang="0">
                      <a:pos x="34" y="604"/>
                    </a:cxn>
                    <a:cxn ang="0">
                      <a:pos x="0" y="0"/>
                    </a:cxn>
                    <a:cxn ang="0">
                      <a:pos x="3" y="6"/>
                    </a:cxn>
                  </a:cxnLst>
                  <a:rect l="0" t="0" r="r" b="b"/>
                  <a:pathLst>
                    <a:path w="40" h="605">
                      <a:moveTo>
                        <a:pt x="3" y="6"/>
                      </a:moveTo>
                      <a:lnTo>
                        <a:pt x="39" y="604"/>
                      </a:lnTo>
                      <a:lnTo>
                        <a:pt x="34" y="604"/>
                      </a:lnTo>
                      <a:lnTo>
                        <a:pt x="0" y="0"/>
                      </a:lnTo>
                      <a:lnTo>
                        <a:pt x="3" y="6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41017" name="Group 57"/>
                <p:cNvGrpSpPr>
                  <a:grpSpLocks/>
                </p:cNvGrpSpPr>
                <p:nvPr/>
              </p:nvGrpSpPr>
              <p:grpSpPr bwMode="auto">
                <a:xfrm>
                  <a:off x="2884" y="2287"/>
                  <a:ext cx="50" cy="163"/>
                  <a:chOff x="2884" y="2287"/>
                  <a:chExt cx="50" cy="163"/>
                </a:xfrm>
              </p:grpSpPr>
              <p:sp>
                <p:nvSpPr>
                  <p:cNvPr id="41018" name="Freeform 58"/>
                  <p:cNvSpPr>
                    <a:spLocks/>
                  </p:cNvSpPr>
                  <p:nvPr/>
                </p:nvSpPr>
                <p:spPr bwMode="auto">
                  <a:xfrm>
                    <a:off x="2884" y="2287"/>
                    <a:ext cx="32" cy="163"/>
                  </a:xfrm>
                  <a:custGeom>
                    <a:avLst/>
                    <a:gdLst/>
                    <a:ahLst/>
                    <a:cxnLst>
                      <a:cxn ang="0">
                        <a:pos x="18" y="1"/>
                      </a:cxn>
                      <a:cxn ang="0">
                        <a:pos x="22" y="4"/>
                      </a:cxn>
                      <a:cxn ang="0">
                        <a:pos x="24" y="10"/>
                      </a:cxn>
                      <a:cxn ang="0">
                        <a:pos x="31" y="147"/>
                      </a:cxn>
                      <a:cxn ang="0">
                        <a:pos x="29" y="153"/>
                      </a:cxn>
                      <a:cxn ang="0">
                        <a:pos x="24" y="159"/>
                      </a:cxn>
                      <a:cxn ang="0">
                        <a:pos x="22" y="162"/>
                      </a:cxn>
                      <a:cxn ang="0">
                        <a:pos x="16" y="162"/>
                      </a:cxn>
                      <a:cxn ang="0">
                        <a:pos x="11" y="159"/>
                      </a:cxn>
                      <a:cxn ang="0">
                        <a:pos x="7" y="156"/>
                      </a:cxn>
                      <a:cxn ang="0">
                        <a:pos x="5" y="150"/>
                      </a:cxn>
                      <a:cxn ang="0">
                        <a:pos x="0" y="15"/>
                      </a:cxn>
                      <a:cxn ang="0">
                        <a:pos x="0" y="7"/>
                      </a:cxn>
                      <a:cxn ang="0">
                        <a:pos x="0" y="3"/>
                      </a:cxn>
                      <a:cxn ang="0">
                        <a:pos x="5" y="0"/>
                      </a:cxn>
                      <a:cxn ang="0">
                        <a:pos x="11" y="0"/>
                      </a:cxn>
                      <a:cxn ang="0">
                        <a:pos x="18" y="1"/>
                      </a:cxn>
                    </a:cxnLst>
                    <a:rect l="0" t="0" r="r" b="b"/>
                    <a:pathLst>
                      <a:path w="32" h="163">
                        <a:moveTo>
                          <a:pt x="18" y="1"/>
                        </a:moveTo>
                        <a:lnTo>
                          <a:pt x="22" y="4"/>
                        </a:lnTo>
                        <a:lnTo>
                          <a:pt x="24" y="10"/>
                        </a:lnTo>
                        <a:lnTo>
                          <a:pt x="31" y="147"/>
                        </a:lnTo>
                        <a:lnTo>
                          <a:pt x="29" y="153"/>
                        </a:lnTo>
                        <a:lnTo>
                          <a:pt x="24" y="159"/>
                        </a:lnTo>
                        <a:lnTo>
                          <a:pt x="22" y="162"/>
                        </a:lnTo>
                        <a:lnTo>
                          <a:pt x="16" y="162"/>
                        </a:lnTo>
                        <a:lnTo>
                          <a:pt x="11" y="159"/>
                        </a:lnTo>
                        <a:lnTo>
                          <a:pt x="7" y="156"/>
                        </a:lnTo>
                        <a:lnTo>
                          <a:pt x="5" y="150"/>
                        </a:lnTo>
                        <a:lnTo>
                          <a:pt x="0" y="15"/>
                        </a:lnTo>
                        <a:lnTo>
                          <a:pt x="0" y="7"/>
                        </a:lnTo>
                        <a:lnTo>
                          <a:pt x="0" y="3"/>
                        </a:lnTo>
                        <a:lnTo>
                          <a:pt x="5" y="0"/>
                        </a:lnTo>
                        <a:lnTo>
                          <a:pt x="11" y="0"/>
                        </a:lnTo>
                        <a:lnTo>
                          <a:pt x="18" y="1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1019" name="Freeform 59"/>
                  <p:cNvSpPr>
                    <a:spLocks/>
                  </p:cNvSpPr>
                  <p:nvPr/>
                </p:nvSpPr>
                <p:spPr bwMode="auto">
                  <a:xfrm>
                    <a:off x="2905" y="2293"/>
                    <a:ext cx="29" cy="146"/>
                  </a:xfrm>
                  <a:custGeom>
                    <a:avLst/>
                    <a:gdLst/>
                    <a:ahLst/>
                    <a:cxnLst>
                      <a:cxn ang="0">
                        <a:pos x="7" y="6"/>
                      </a:cxn>
                      <a:cxn ang="0">
                        <a:pos x="28" y="136"/>
                      </a:cxn>
                      <a:cxn ang="0">
                        <a:pos x="21" y="145"/>
                      </a:cxn>
                      <a:cxn ang="0">
                        <a:pos x="0" y="0"/>
                      </a:cxn>
                      <a:cxn ang="0">
                        <a:pos x="7" y="6"/>
                      </a:cxn>
                    </a:cxnLst>
                    <a:rect l="0" t="0" r="r" b="b"/>
                    <a:pathLst>
                      <a:path w="29" h="146">
                        <a:moveTo>
                          <a:pt x="7" y="6"/>
                        </a:moveTo>
                        <a:lnTo>
                          <a:pt x="28" y="136"/>
                        </a:lnTo>
                        <a:lnTo>
                          <a:pt x="21" y="145"/>
                        </a:lnTo>
                        <a:lnTo>
                          <a:pt x="0" y="0"/>
                        </a:lnTo>
                        <a:lnTo>
                          <a:pt x="7" y="6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41020" name="Group 60"/>
              <p:cNvGrpSpPr>
                <a:grpSpLocks/>
              </p:cNvGrpSpPr>
              <p:nvPr/>
            </p:nvGrpSpPr>
            <p:grpSpPr bwMode="auto">
              <a:xfrm>
                <a:off x="2794" y="2380"/>
                <a:ext cx="217" cy="494"/>
                <a:chOff x="2794" y="2380"/>
                <a:chExt cx="217" cy="494"/>
              </a:xfrm>
            </p:grpSpPr>
            <p:grpSp>
              <p:nvGrpSpPr>
                <p:cNvPr id="41021" name="Group 61"/>
                <p:cNvGrpSpPr>
                  <a:grpSpLocks/>
                </p:cNvGrpSpPr>
                <p:nvPr/>
              </p:nvGrpSpPr>
              <p:grpSpPr bwMode="auto">
                <a:xfrm>
                  <a:off x="2926" y="2449"/>
                  <a:ext cx="85" cy="425"/>
                  <a:chOff x="2926" y="2449"/>
                  <a:chExt cx="85" cy="425"/>
                </a:xfrm>
              </p:grpSpPr>
              <p:sp>
                <p:nvSpPr>
                  <p:cNvPr id="41022" name="Freeform 62"/>
                  <p:cNvSpPr>
                    <a:spLocks/>
                  </p:cNvSpPr>
                  <p:nvPr/>
                </p:nvSpPr>
                <p:spPr bwMode="auto">
                  <a:xfrm>
                    <a:off x="2926" y="2449"/>
                    <a:ext cx="85" cy="425"/>
                  </a:xfrm>
                  <a:custGeom>
                    <a:avLst/>
                    <a:gdLst/>
                    <a:ahLst/>
                    <a:cxnLst>
                      <a:cxn ang="0">
                        <a:pos x="0" y="424"/>
                      </a:cxn>
                      <a:cxn ang="0">
                        <a:pos x="2" y="396"/>
                      </a:cxn>
                      <a:cxn ang="0">
                        <a:pos x="5" y="366"/>
                      </a:cxn>
                      <a:cxn ang="0">
                        <a:pos x="9" y="316"/>
                      </a:cxn>
                      <a:cxn ang="0">
                        <a:pos x="14" y="275"/>
                      </a:cxn>
                      <a:cxn ang="0">
                        <a:pos x="18" y="248"/>
                      </a:cxn>
                      <a:cxn ang="0">
                        <a:pos x="21" y="222"/>
                      </a:cxn>
                      <a:cxn ang="0">
                        <a:pos x="26" y="195"/>
                      </a:cxn>
                      <a:cxn ang="0">
                        <a:pos x="32" y="167"/>
                      </a:cxn>
                      <a:cxn ang="0">
                        <a:pos x="37" y="130"/>
                      </a:cxn>
                      <a:cxn ang="0">
                        <a:pos x="42" y="106"/>
                      </a:cxn>
                      <a:cxn ang="0">
                        <a:pos x="47" y="86"/>
                      </a:cxn>
                      <a:cxn ang="0">
                        <a:pos x="53" y="72"/>
                      </a:cxn>
                      <a:cxn ang="0">
                        <a:pos x="60" y="53"/>
                      </a:cxn>
                      <a:cxn ang="0">
                        <a:pos x="65" y="41"/>
                      </a:cxn>
                      <a:cxn ang="0">
                        <a:pos x="68" y="30"/>
                      </a:cxn>
                      <a:cxn ang="0">
                        <a:pos x="84" y="0"/>
                      </a:cxn>
                      <a:cxn ang="0">
                        <a:pos x="74" y="43"/>
                      </a:cxn>
                      <a:cxn ang="0">
                        <a:pos x="68" y="56"/>
                      </a:cxn>
                      <a:cxn ang="0">
                        <a:pos x="65" y="71"/>
                      </a:cxn>
                      <a:cxn ang="0">
                        <a:pos x="60" y="89"/>
                      </a:cxn>
                      <a:cxn ang="0">
                        <a:pos x="54" y="108"/>
                      </a:cxn>
                      <a:cxn ang="0">
                        <a:pos x="51" y="127"/>
                      </a:cxn>
                      <a:cxn ang="0">
                        <a:pos x="46" y="148"/>
                      </a:cxn>
                      <a:cxn ang="0">
                        <a:pos x="40" y="179"/>
                      </a:cxn>
                      <a:cxn ang="0">
                        <a:pos x="35" y="208"/>
                      </a:cxn>
                      <a:cxn ang="0">
                        <a:pos x="30" y="239"/>
                      </a:cxn>
                      <a:cxn ang="0">
                        <a:pos x="25" y="267"/>
                      </a:cxn>
                      <a:cxn ang="0">
                        <a:pos x="21" y="303"/>
                      </a:cxn>
                      <a:cxn ang="0">
                        <a:pos x="16" y="331"/>
                      </a:cxn>
                      <a:cxn ang="0">
                        <a:pos x="14" y="369"/>
                      </a:cxn>
                      <a:cxn ang="0">
                        <a:pos x="11" y="397"/>
                      </a:cxn>
                      <a:cxn ang="0">
                        <a:pos x="11" y="424"/>
                      </a:cxn>
                      <a:cxn ang="0">
                        <a:pos x="0" y="424"/>
                      </a:cxn>
                    </a:cxnLst>
                    <a:rect l="0" t="0" r="r" b="b"/>
                    <a:pathLst>
                      <a:path w="85" h="425">
                        <a:moveTo>
                          <a:pt x="0" y="424"/>
                        </a:moveTo>
                        <a:lnTo>
                          <a:pt x="2" y="396"/>
                        </a:lnTo>
                        <a:lnTo>
                          <a:pt x="5" y="366"/>
                        </a:lnTo>
                        <a:lnTo>
                          <a:pt x="9" y="316"/>
                        </a:lnTo>
                        <a:lnTo>
                          <a:pt x="14" y="275"/>
                        </a:lnTo>
                        <a:lnTo>
                          <a:pt x="18" y="248"/>
                        </a:lnTo>
                        <a:lnTo>
                          <a:pt x="21" y="222"/>
                        </a:lnTo>
                        <a:lnTo>
                          <a:pt x="26" y="195"/>
                        </a:lnTo>
                        <a:lnTo>
                          <a:pt x="32" y="167"/>
                        </a:lnTo>
                        <a:lnTo>
                          <a:pt x="37" y="130"/>
                        </a:lnTo>
                        <a:lnTo>
                          <a:pt x="42" y="106"/>
                        </a:lnTo>
                        <a:lnTo>
                          <a:pt x="47" y="86"/>
                        </a:lnTo>
                        <a:lnTo>
                          <a:pt x="53" y="72"/>
                        </a:lnTo>
                        <a:lnTo>
                          <a:pt x="60" y="53"/>
                        </a:lnTo>
                        <a:lnTo>
                          <a:pt x="65" y="41"/>
                        </a:lnTo>
                        <a:lnTo>
                          <a:pt x="68" y="30"/>
                        </a:lnTo>
                        <a:lnTo>
                          <a:pt x="84" y="0"/>
                        </a:lnTo>
                        <a:lnTo>
                          <a:pt x="74" y="43"/>
                        </a:lnTo>
                        <a:lnTo>
                          <a:pt x="68" y="56"/>
                        </a:lnTo>
                        <a:lnTo>
                          <a:pt x="65" y="71"/>
                        </a:lnTo>
                        <a:lnTo>
                          <a:pt x="60" y="89"/>
                        </a:lnTo>
                        <a:lnTo>
                          <a:pt x="54" y="108"/>
                        </a:lnTo>
                        <a:lnTo>
                          <a:pt x="51" y="127"/>
                        </a:lnTo>
                        <a:lnTo>
                          <a:pt x="46" y="148"/>
                        </a:lnTo>
                        <a:lnTo>
                          <a:pt x="40" y="179"/>
                        </a:lnTo>
                        <a:lnTo>
                          <a:pt x="35" y="208"/>
                        </a:lnTo>
                        <a:lnTo>
                          <a:pt x="30" y="239"/>
                        </a:lnTo>
                        <a:lnTo>
                          <a:pt x="25" y="267"/>
                        </a:lnTo>
                        <a:lnTo>
                          <a:pt x="21" y="303"/>
                        </a:lnTo>
                        <a:lnTo>
                          <a:pt x="16" y="331"/>
                        </a:lnTo>
                        <a:lnTo>
                          <a:pt x="14" y="369"/>
                        </a:lnTo>
                        <a:lnTo>
                          <a:pt x="11" y="397"/>
                        </a:lnTo>
                        <a:lnTo>
                          <a:pt x="11" y="424"/>
                        </a:lnTo>
                        <a:lnTo>
                          <a:pt x="0" y="424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1023" name="Freeform 63"/>
                  <p:cNvSpPr>
                    <a:spLocks/>
                  </p:cNvSpPr>
                  <p:nvPr/>
                </p:nvSpPr>
                <p:spPr bwMode="auto">
                  <a:xfrm>
                    <a:off x="2951" y="2504"/>
                    <a:ext cx="35" cy="177"/>
                  </a:xfrm>
                  <a:custGeom>
                    <a:avLst/>
                    <a:gdLst/>
                    <a:ahLst/>
                    <a:cxnLst>
                      <a:cxn ang="0">
                        <a:pos x="34" y="0"/>
                      </a:cxn>
                      <a:cxn ang="0">
                        <a:pos x="23" y="33"/>
                      </a:cxn>
                      <a:cxn ang="0">
                        <a:pos x="16" y="61"/>
                      </a:cxn>
                      <a:cxn ang="0">
                        <a:pos x="13" y="95"/>
                      </a:cxn>
                      <a:cxn ang="0">
                        <a:pos x="4" y="143"/>
                      </a:cxn>
                      <a:cxn ang="0">
                        <a:pos x="0" y="176"/>
                      </a:cxn>
                      <a:cxn ang="0">
                        <a:pos x="4" y="137"/>
                      </a:cxn>
                      <a:cxn ang="0">
                        <a:pos x="9" y="112"/>
                      </a:cxn>
                      <a:cxn ang="0">
                        <a:pos x="13" y="82"/>
                      </a:cxn>
                      <a:cxn ang="0">
                        <a:pos x="16" y="57"/>
                      </a:cxn>
                      <a:cxn ang="0">
                        <a:pos x="23" y="31"/>
                      </a:cxn>
                      <a:cxn ang="0">
                        <a:pos x="34" y="0"/>
                      </a:cxn>
                    </a:cxnLst>
                    <a:rect l="0" t="0" r="r" b="b"/>
                    <a:pathLst>
                      <a:path w="35" h="177">
                        <a:moveTo>
                          <a:pt x="34" y="0"/>
                        </a:moveTo>
                        <a:lnTo>
                          <a:pt x="23" y="33"/>
                        </a:lnTo>
                        <a:lnTo>
                          <a:pt x="16" y="61"/>
                        </a:lnTo>
                        <a:lnTo>
                          <a:pt x="13" y="95"/>
                        </a:lnTo>
                        <a:lnTo>
                          <a:pt x="4" y="143"/>
                        </a:lnTo>
                        <a:lnTo>
                          <a:pt x="0" y="176"/>
                        </a:lnTo>
                        <a:lnTo>
                          <a:pt x="4" y="137"/>
                        </a:lnTo>
                        <a:lnTo>
                          <a:pt x="9" y="112"/>
                        </a:lnTo>
                        <a:lnTo>
                          <a:pt x="13" y="82"/>
                        </a:lnTo>
                        <a:lnTo>
                          <a:pt x="16" y="57"/>
                        </a:lnTo>
                        <a:lnTo>
                          <a:pt x="23" y="31"/>
                        </a:lnTo>
                        <a:lnTo>
                          <a:pt x="34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1024" name="Group 64"/>
                <p:cNvGrpSpPr>
                  <a:grpSpLocks/>
                </p:cNvGrpSpPr>
                <p:nvPr/>
              </p:nvGrpSpPr>
              <p:grpSpPr bwMode="auto">
                <a:xfrm>
                  <a:off x="2794" y="2380"/>
                  <a:ext cx="136" cy="494"/>
                  <a:chOff x="2794" y="2380"/>
                  <a:chExt cx="136" cy="494"/>
                </a:xfrm>
              </p:grpSpPr>
              <p:sp>
                <p:nvSpPr>
                  <p:cNvPr id="41025" name="Freeform 65"/>
                  <p:cNvSpPr>
                    <a:spLocks/>
                  </p:cNvSpPr>
                  <p:nvPr/>
                </p:nvSpPr>
                <p:spPr bwMode="auto">
                  <a:xfrm>
                    <a:off x="2794" y="2380"/>
                    <a:ext cx="136" cy="494"/>
                  </a:xfrm>
                  <a:custGeom>
                    <a:avLst/>
                    <a:gdLst/>
                    <a:ahLst/>
                    <a:cxnLst>
                      <a:cxn ang="0">
                        <a:pos x="135" y="493"/>
                      </a:cxn>
                      <a:cxn ang="0">
                        <a:pos x="131" y="428"/>
                      </a:cxn>
                      <a:cxn ang="0">
                        <a:pos x="128" y="383"/>
                      </a:cxn>
                      <a:cxn ang="0">
                        <a:pos x="128" y="348"/>
                      </a:cxn>
                      <a:cxn ang="0">
                        <a:pos x="123" y="305"/>
                      </a:cxn>
                      <a:cxn ang="0">
                        <a:pos x="119" y="274"/>
                      </a:cxn>
                      <a:cxn ang="0">
                        <a:pos x="115" y="228"/>
                      </a:cxn>
                      <a:cxn ang="0">
                        <a:pos x="108" y="188"/>
                      </a:cxn>
                      <a:cxn ang="0">
                        <a:pos x="103" y="161"/>
                      </a:cxn>
                      <a:cxn ang="0">
                        <a:pos x="98" y="138"/>
                      </a:cxn>
                      <a:cxn ang="0">
                        <a:pos x="92" y="114"/>
                      </a:cxn>
                      <a:cxn ang="0">
                        <a:pos x="83" y="84"/>
                      </a:cxn>
                      <a:cxn ang="0">
                        <a:pos x="75" y="61"/>
                      </a:cxn>
                      <a:cxn ang="0">
                        <a:pos x="64" y="38"/>
                      </a:cxn>
                      <a:cxn ang="0">
                        <a:pos x="53" y="25"/>
                      </a:cxn>
                      <a:cxn ang="0">
                        <a:pos x="43" y="10"/>
                      </a:cxn>
                      <a:cxn ang="0">
                        <a:pos x="34" y="4"/>
                      </a:cxn>
                      <a:cxn ang="0">
                        <a:pos x="25" y="1"/>
                      </a:cxn>
                      <a:cxn ang="0">
                        <a:pos x="16" y="0"/>
                      </a:cxn>
                      <a:cxn ang="0">
                        <a:pos x="0" y="3"/>
                      </a:cxn>
                      <a:cxn ang="0">
                        <a:pos x="20" y="15"/>
                      </a:cxn>
                      <a:cxn ang="0">
                        <a:pos x="27" y="22"/>
                      </a:cxn>
                      <a:cxn ang="0">
                        <a:pos x="36" y="34"/>
                      </a:cxn>
                      <a:cxn ang="0">
                        <a:pos x="44" y="46"/>
                      </a:cxn>
                      <a:cxn ang="0">
                        <a:pos x="53" y="61"/>
                      </a:cxn>
                      <a:cxn ang="0">
                        <a:pos x="62" y="78"/>
                      </a:cxn>
                      <a:cxn ang="0">
                        <a:pos x="71" y="102"/>
                      </a:cxn>
                      <a:cxn ang="0">
                        <a:pos x="78" y="123"/>
                      </a:cxn>
                      <a:cxn ang="0">
                        <a:pos x="85" y="144"/>
                      </a:cxn>
                      <a:cxn ang="0">
                        <a:pos x="91" y="164"/>
                      </a:cxn>
                      <a:cxn ang="0">
                        <a:pos x="96" y="192"/>
                      </a:cxn>
                      <a:cxn ang="0">
                        <a:pos x="101" y="222"/>
                      </a:cxn>
                      <a:cxn ang="0">
                        <a:pos x="107" y="262"/>
                      </a:cxn>
                      <a:cxn ang="0">
                        <a:pos x="112" y="301"/>
                      </a:cxn>
                      <a:cxn ang="0">
                        <a:pos x="114" y="336"/>
                      </a:cxn>
                      <a:cxn ang="0">
                        <a:pos x="117" y="375"/>
                      </a:cxn>
                      <a:cxn ang="0">
                        <a:pos x="117" y="416"/>
                      </a:cxn>
                      <a:cxn ang="0">
                        <a:pos x="121" y="455"/>
                      </a:cxn>
                      <a:cxn ang="0">
                        <a:pos x="123" y="493"/>
                      </a:cxn>
                      <a:cxn ang="0">
                        <a:pos x="135" y="493"/>
                      </a:cxn>
                    </a:cxnLst>
                    <a:rect l="0" t="0" r="r" b="b"/>
                    <a:pathLst>
                      <a:path w="136" h="494">
                        <a:moveTo>
                          <a:pt x="135" y="493"/>
                        </a:moveTo>
                        <a:lnTo>
                          <a:pt x="131" y="428"/>
                        </a:lnTo>
                        <a:lnTo>
                          <a:pt x="128" y="383"/>
                        </a:lnTo>
                        <a:lnTo>
                          <a:pt x="128" y="348"/>
                        </a:lnTo>
                        <a:lnTo>
                          <a:pt x="123" y="305"/>
                        </a:lnTo>
                        <a:lnTo>
                          <a:pt x="119" y="274"/>
                        </a:lnTo>
                        <a:lnTo>
                          <a:pt x="115" y="228"/>
                        </a:lnTo>
                        <a:lnTo>
                          <a:pt x="108" y="188"/>
                        </a:lnTo>
                        <a:lnTo>
                          <a:pt x="103" y="161"/>
                        </a:lnTo>
                        <a:lnTo>
                          <a:pt x="98" y="138"/>
                        </a:lnTo>
                        <a:lnTo>
                          <a:pt x="92" y="114"/>
                        </a:lnTo>
                        <a:lnTo>
                          <a:pt x="83" y="84"/>
                        </a:lnTo>
                        <a:lnTo>
                          <a:pt x="75" y="61"/>
                        </a:lnTo>
                        <a:lnTo>
                          <a:pt x="64" y="38"/>
                        </a:lnTo>
                        <a:lnTo>
                          <a:pt x="53" y="25"/>
                        </a:lnTo>
                        <a:lnTo>
                          <a:pt x="43" y="10"/>
                        </a:lnTo>
                        <a:lnTo>
                          <a:pt x="34" y="4"/>
                        </a:lnTo>
                        <a:lnTo>
                          <a:pt x="25" y="1"/>
                        </a:lnTo>
                        <a:lnTo>
                          <a:pt x="16" y="0"/>
                        </a:lnTo>
                        <a:lnTo>
                          <a:pt x="0" y="3"/>
                        </a:lnTo>
                        <a:lnTo>
                          <a:pt x="20" y="15"/>
                        </a:lnTo>
                        <a:lnTo>
                          <a:pt x="27" y="22"/>
                        </a:lnTo>
                        <a:lnTo>
                          <a:pt x="36" y="34"/>
                        </a:lnTo>
                        <a:lnTo>
                          <a:pt x="44" y="46"/>
                        </a:lnTo>
                        <a:lnTo>
                          <a:pt x="53" y="61"/>
                        </a:lnTo>
                        <a:lnTo>
                          <a:pt x="62" y="78"/>
                        </a:lnTo>
                        <a:lnTo>
                          <a:pt x="71" y="102"/>
                        </a:lnTo>
                        <a:lnTo>
                          <a:pt x="78" y="123"/>
                        </a:lnTo>
                        <a:lnTo>
                          <a:pt x="85" y="144"/>
                        </a:lnTo>
                        <a:lnTo>
                          <a:pt x="91" y="164"/>
                        </a:lnTo>
                        <a:lnTo>
                          <a:pt x="96" y="192"/>
                        </a:lnTo>
                        <a:lnTo>
                          <a:pt x="101" y="222"/>
                        </a:lnTo>
                        <a:lnTo>
                          <a:pt x="107" y="262"/>
                        </a:lnTo>
                        <a:lnTo>
                          <a:pt x="112" y="301"/>
                        </a:lnTo>
                        <a:lnTo>
                          <a:pt x="114" y="336"/>
                        </a:lnTo>
                        <a:lnTo>
                          <a:pt x="117" y="375"/>
                        </a:lnTo>
                        <a:lnTo>
                          <a:pt x="117" y="416"/>
                        </a:lnTo>
                        <a:lnTo>
                          <a:pt x="121" y="455"/>
                        </a:lnTo>
                        <a:lnTo>
                          <a:pt x="123" y="493"/>
                        </a:lnTo>
                        <a:lnTo>
                          <a:pt x="135" y="493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1026" name="Freeform 66"/>
                  <p:cNvSpPr>
                    <a:spLocks/>
                  </p:cNvSpPr>
                  <p:nvPr/>
                </p:nvSpPr>
                <p:spPr bwMode="auto">
                  <a:xfrm>
                    <a:off x="2823" y="2388"/>
                    <a:ext cx="78" cy="260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3" y="13"/>
                      </a:cxn>
                      <a:cxn ang="0">
                        <a:pos x="25" y="37"/>
                      </a:cxn>
                      <a:cxn ang="0">
                        <a:pos x="38" y="68"/>
                      </a:cxn>
                      <a:cxn ang="0">
                        <a:pos x="47" y="101"/>
                      </a:cxn>
                      <a:cxn ang="0">
                        <a:pos x="59" y="142"/>
                      </a:cxn>
                      <a:cxn ang="0">
                        <a:pos x="66" y="172"/>
                      </a:cxn>
                      <a:cxn ang="0">
                        <a:pos x="72" y="216"/>
                      </a:cxn>
                      <a:cxn ang="0">
                        <a:pos x="77" y="259"/>
                      </a:cxn>
                      <a:cxn ang="0">
                        <a:pos x="64" y="181"/>
                      </a:cxn>
                      <a:cxn ang="0">
                        <a:pos x="57" y="142"/>
                      </a:cxn>
                      <a:cxn ang="0">
                        <a:pos x="45" y="98"/>
                      </a:cxn>
                      <a:cxn ang="0">
                        <a:pos x="36" y="67"/>
                      </a:cxn>
                      <a:cxn ang="0">
                        <a:pos x="21" y="36"/>
                      </a:cxn>
                      <a:cxn ang="0">
                        <a:pos x="13" y="19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78" h="260">
                        <a:moveTo>
                          <a:pt x="0" y="0"/>
                        </a:moveTo>
                        <a:lnTo>
                          <a:pt x="13" y="13"/>
                        </a:lnTo>
                        <a:lnTo>
                          <a:pt x="25" y="37"/>
                        </a:lnTo>
                        <a:lnTo>
                          <a:pt x="38" y="68"/>
                        </a:lnTo>
                        <a:lnTo>
                          <a:pt x="47" y="101"/>
                        </a:lnTo>
                        <a:lnTo>
                          <a:pt x="59" y="142"/>
                        </a:lnTo>
                        <a:lnTo>
                          <a:pt x="66" y="172"/>
                        </a:lnTo>
                        <a:lnTo>
                          <a:pt x="72" y="216"/>
                        </a:lnTo>
                        <a:lnTo>
                          <a:pt x="77" y="259"/>
                        </a:lnTo>
                        <a:lnTo>
                          <a:pt x="64" y="181"/>
                        </a:lnTo>
                        <a:lnTo>
                          <a:pt x="57" y="142"/>
                        </a:lnTo>
                        <a:lnTo>
                          <a:pt x="45" y="98"/>
                        </a:lnTo>
                        <a:lnTo>
                          <a:pt x="36" y="67"/>
                        </a:lnTo>
                        <a:lnTo>
                          <a:pt x="21" y="36"/>
                        </a:lnTo>
                        <a:lnTo>
                          <a:pt x="13" y="19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1027" name="Group 67"/>
                <p:cNvGrpSpPr>
                  <a:grpSpLocks/>
                </p:cNvGrpSpPr>
                <p:nvPr/>
              </p:nvGrpSpPr>
              <p:grpSpPr bwMode="auto">
                <a:xfrm>
                  <a:off x="2918" y="2472"/>
                  <a:ext cx="59" cy="402"/>
                  <a:chOff x="2918" y="2472"/>
                  <a:chExt cx="59" cy="402"/>
                </a:xfrm>
              </p:grpSpPr>
              <p:sp>
                <p:nvSpPr>
                  <p:cNvPr id="41028" name="Freeform 68"/>
                  <p:cNvSpPr>
                    <a:spLocks/>
                  </p:cNvSpPr>
                  <p:nvPr/>
                </p:nvSpPr>
                <p:spPr bwMode="auto">
                  <a:xfrm>
                    <a:off x="2918" y="2472"/>
                    <a:ext cx="59" cy="402"/>
                  </a:xfrm>
                  <a:custGeom>
                    <a:avLst/>
                    <a:gdLst/>
                    <a:ahLst/>
                    <a:cxnLst>
                      <a:cxn ang="0">
                        <a:pos x="58" y="0"/>
                      </a:cxn>
                      <a:cxn ang="0">
                        <a:pos x="42" y="44"/>
                      </a:cxn>
                      <a:cxn ang="0">
                        <a:pos x="35" y="71"/>
                      </a:cxn>
                      <a:cxn ang="0">
                        <a:pos x="28" y="101"/>
                      </a:cxn>
                      <a:cxn ang="0">
                        <a:pos x="25" y="121"/>
                      </a:cxn>
                      <a:cxn ang="0">
                        <a:pos x="21" y="148"/>
                      </a:cxn>
                      <a:cxn ang="0">
                        <a:pos x="16" y="175"/>
                      </a:cxn>
                      <a:cxn ang="0">
                        <a:pos x="11" y="203"/>
                      </a:cxn>
                      <a:cxn ang="0">
                        <a:pos x="7" y="228"/>
                      </a:cxn>
                      <a:cxn ang="0">
                        <a:pos x="5" y="249"/>
                      </a:cxn>
                      <a:cxn ang="0">
                        <a:pos x="4" y="263"/>
                      </a:cxn>
                      <a:cxn ang="0">
                        <a:pos x="0" y="293"/>
                      </a:cxn>
                      <a:cxn ang="0">
                        <a:pos x="0" y="314"/>
                      </a:cxn>
                      <a:cxn ang="0">
                        <a:pos x="0" y="334"/>
                      </a:cxn>
                      <a:cxn ang="0">
                        <a:pos x="0" y="363"/>
                      </a:cxn>
                      <a:cxn ang="0">
                        <a:pos x="0" y="401"/>
                      </a:cxn>
                      <a:cxn ang="0">
                        <a:pos x="16" y="401"/>
                      </a:cxn>
                      <a:cxn ang="0">
                        <a:pos x="16" y="374"/>
                      </a:cxn>
                      <a:cxn ang="0">
                        <a:pos x="16" y="349"/>
                      </a:cxn>
                      <a:cxn ang="0">
                        <a:pos x="16" y="326"/>
                      </a:cxn>
                      <a:cxn ang="0">
                        <a:pos x="18" y="305"/>
                      </a:cxn>
                      <a:cxn ang="0">
                        <a:pos x="19" y="286"/>
                      </a:cxn>
                      <a:cxn ang="0">
                        <a:pos x="21" y="260"/>
                      </a:cxn>
                      <a:cxn ang="0">
                        <a:pos x="26" y="226"/>
                      </a:cxn>
                      <a:cxn ang="0">
                        <a:pos x="30" y="204"/>
                      </a:cxn>
                      <a:cxn ang="0">
                        <a:pos x="33" y="179"/>
                      </a:cxn>
                      <a:cxn ang="0">
                        <a:pos x="39" y="154"/>
                      </a:cxn>
                      <a:cxn ang="0">
                        <a:pos x="44" y="127"/>
                      </a:cxn>
                      <a:cxn ang="0">
                        <a:pos x="47" y="108"/>
                      </a:cxn>
                      <a:cxn ang="0">
                        <a:pos x="53" y="80"/>
                      </a:cxn>
                      <a:cxn ang="0">
                        <a:pos x="56" y="47"/>
                      </a:cxn>
                      <a:cxn ang="0">
                        <a:pos x="58" y="0"/>
                      </a:cxn>
                    </a:cxnLst>
                    <a:rect l="0" t="0" r="r" b="b"/>
                    <a:pathLst>
                      <a:path w="59" h="402">
                        <a:moveTo>
                          <a:pt x="58" y="0"/>
                        </a:moveTo>
                        <a:lnTo>
                          <a:pt x="42" y="44"/>
                        </a:lnTo>
                        <a:lnTo>
                          <a:pt x="35" y="71"/>
                        </a:lnTo>
                        <a:lnTo>
                          <a:pt x="28" y="101"/>
                        </a:lnTo>
                        <a:lnTo>
                          <a:pt x="25" y="121"/>
                        </a:lnTo>
                        <a:lnTo>
                          <a:pt x="21" y="148"/>
                        </a:lnTo>
                        <a:lnTo>
                          <a:pt x="16" y="175"/>
                        </a:lnTo>
                        <a:lnTo>
                          <a:pt x="11" y="203"/>
                        </a:lnTo>
                        <a:lnTo>
                          <a:pt x="7" y="228"/>
                        </a:lnTo>
                        <a:lnTo>
                          <a:pt x="5" y="249"/>
                        </a:lnTo>
                        <a:lnTo>
                          <a:pt x="4" y="263"/>
                        </a:lnTo>
                        <a:lnTo>
                          <a:pt x="0" y="293"/>
                        </a:lnTo>
                        <a:lnTo>
                          <a:pt x="0" y="314"/>
                        </a:lnTo>
                        <a:lnTo>
                          <a:pt x="0" y="334"/>
                        </a:lnTo>
                        <a:lnTo>
                          <a:pt x="0" y="363"/>
                        </a:lnTo>
                        <a:lnTo>
                          <a:pt x="0" y="401"/>
                        </a:lnTo>
                        <a:lnTo>
                          <a:pt x="16" y="401"/>
                        </a:lnTo>
                        <a:lnTo>
                          <a:pt x="16" y="374"/>
                        </a:lnTo>
                        <a:lnTo>
                          <a:pt x="16" y="349"/>
                        </a:lnTo>
                        <a:lnTo>
                          <a:pt x="16" y="326"/>
                        </a:lnTo>
                        <a:lnTo>
                          <a:pt x="18" y="305"/>
                        </a:lnTo>
                        <a:lnTo>
                          <a:pt x="19" y="286"/>
                        </a:lnTo>
                        <a:lnTo>
                          <a:pt x="21" y="260"/>
                        </a:lnTo>
                        <a:lnTo>
                          <a:pt x="26" y="226"/>
                        </a:lnTo>
                        <a:lnTo>
                          <a:pt x="30" y="204"/>
                        </a:lnTo>
                        <a:lnTo>
                          <a:pt x="33" y="179"/>
                        </a:lnTo>
                        <a:lnTo>
                          <a:pt x="39" y="154"/>
                        </a:lnTo>
                        <a:lnTo>
                          <a:pt x="44" y="127"/>
                        </a:lnTo>
                        <a:lnTo>
                          <a:pt x="47" y="108"/>
                        </a:lnTo>
                        <a:lnTo>
                          <a:pt x="53" y="80"/>
                        </a:lnTo>
                        <a:lnTo>
                          <a:pt x="56" y="47"/>
                        </a:lnTo>
                        <a:lnTo>
                          <a:pt x="58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1029" name="Freeform 69"/>
                  <p:cNvSpPr>
                    <a:spLocks/>
                  </p:cNvSpPr>
                  <p:nvPr/>
                </p:nvSpPr>
                <p:spPr bwMode="auto">
                  <a:xfrm>
                    <a:off x="2932" y="2534"/>
                    <a:ext cx="30" cy="172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24" y="31"/>
                      </a:cxn>
                      <a:cxn ang="0">
                        <a:pos x="18" y="56"/>
                      </a:cxn>
                      <a:cxn ang="0">
                        <a:pos x="15" y="80"/>
                      </a:cxn>
                      <a:cxn ang="0">
                        <a:pos x="9" y="114"/>
                      </a:cxn>
                      <a:cxn ang="0">
                        <a:pos x="4" y="147"/>
                      </a:cxn>
                      <a:cxn ang="0">
                        <a:pos x="0" y="171"/>
                      </a:cxn>
                      <a:cxn ang="0">
                        <a:pos x="0" y="144"/>
                      </a:cxn>
                      <a:cxn ang="0">
                        <a:pos x="9" y="103"/>
                      </a:cxn>
                      <a:cxn ang="0">
                        <a:pos x="15" y="66"/>
                      </a:cxn>
                      <a:cxn ang="0">
                        <a:pos x="20" y="41"/>
                      </a:cxn>
                      <a:cxn ang="0">
                        <a:pos x="29" y="0"/>
                      </a:cxn>
                    </a:cxnLst>
                    <a:rect l="0" t="0" r="r" b="b"/>
                    <a:pathLst>
                      <a:path w="30" h="172">
                        <a:moveTo>
                          <a:pt x="29" y="0"/>
                        </a:moveTo>
                        <a:lnTo>
                          <a:pt x="24" y="31"/>
                        </a:lnTo>
                        <a:lnTo>
                          <a:pt x="18" y="56"/>
                        </a:lnTo>
                        <a:lnTo>
                          <a:pt x="15" y="80"/>
                        </a:lnTo>
                        <a:lnTo>
                          <a:pt x="9" y="114"/>
                        </a:lnTo>
                        <a:lnTo>
                          <a:pt x="4" y="147"/>
                        </a:lnTo>
                        <a:lnTo>
                          <a:pt x="0" y="171"/>
                        </a:lnTo>
                        <a:lnTo>
                          <a:pt x="0" y="144"/>
                        </a:lnTo>
                        <a:lnTo>
                          <a:pt x="9" y="103"/>
                        </a:lnTo>
                        <a:lnTo>
                          <a:pt x="15" y="66"/>
                        </a:lnTo>
                        <a:lnTo>
                          <a:pt x="20" y="41"/>
                        </a:lnTo>
                        <a:lnTo>
                          <a:pt x="29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</p:grpSp>
      </p:grpSp>
      <p:sp>
        <p:nvSpPr>
          <p:cNvPr id="41030" name="Line 70"/>
          <p:cNvSpPr>
            <a:spLocks noChangeShapeType="1"/>
          </p:cNvSpPr>
          <p:nvPr/>
        </p:nvSpPr>
        <p:spPr bwMode="auto">
          <a:xfrm>
            <a:off x="476250" y="4672013"/>
            <a:ext cx="7205663" cy="0"/>
          </a:xfrm>
          <a:prstGeom prst="line">
            <a:avLst/>
          </a:prstGeom>
          <a:noFill/>
          <a:ln w="127000">
            <a:solidFill>
              <a:srgbClr val="372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1031" name="Rectangle 71"/>
          <p:cNvSpPr>
            <a:spLocks noChangeArrowheads="1"/>
          </p:cNvSpPr>
          <p:nvPr/>
        </p:nvSpPr>
        <p:spPr bwMode="auto">
          <a:xfrm>
            <a:off x="482600" y="4678363"/>
            <a:ext cx="7194550" cy="1116012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CCCC00"/>
              </a:gs>
            </a:gsLst>
            <a:lin ang="5400000" scaled="1"/>
          </a:gra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32" name="AutoShape 72"/>
          <p:cNvSpPr>
            <a:spLocks noChangeArrowheads="1"/>
          </p:cNvSpPr>
          <p:nvPr/>
        </p:nvSpPr>
        <p:spPr bwMode="auto">
          <a:xfrm>
            <a:off x="6726238" y="4341813"/>
            <a:ext cx="950912" cy="212725"/>
          </a:xfrm>
          <a:prstGeom prst="rightArrow">
            <a:avLst>
              <a:gd name="adj1" fmla="val 50000"/>
              <a:gd name="adj2" fmla="val 223528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33" name="AutoShape 73"/>
          <p:cNvSpPr>
            <a:spLocks noChangeArrowheads="1"/>
          </p:cNvSpPr>
          <p:nvPr/>
        </p:nvSpPr>
        <p:spPr bwMode="auto">
          <a:xfrm rot="16200000">
            <a:off x="5849144" y="4045744"/>
            <a:ext cx="663575" cy="350837"/>
          </a:xfrm>
          <a:prstGeom prst="rightArrow">
            <a:avLst>
              <a:gd name="adj1" fmla="val 50000"/>
              <a:gd name="adj2" fmla="val 94579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34" name="AutoShape 74"/>
          <p:cNvSpPr>
            <a:spLocks noChangeArrowheads="1"/>
          </p:cNvSpPr>
          <p:nvPr/>
        </p:nvSpPr>
        <p:spPr bwMode="auto">
          <a:xfrm rot="16200000" flipH="1">
            <a:off x="3810000" y="4953001"/>
            <a:ext cx="777875" cy="228600"/>
          </a:xfrm>
          <a:prstGeom prst="rightArrow">
            <a:avLst>
              <a:gd name="adj1" fmla="val 50000"/>
              <a:gd name="adj2" fmla="val 170155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35" name="AutoShape 75"/>
          <p:cNvSpPr>
            <a:spLocks noChangeArrowheads="1"/>
          </p:cNvSpPr>
          <p:nvPr/>
        </p:nvSpPr>
        <p:spPr bwMode="auto">
          <a:xfrm rot="16200000" flipH="1">
            <a:off x="4700588" y="5911850"/>
            <a:ext cx="438150" cy="228600"/>
          </a:xfrm>
          <a:prstGeom prst="rightArrow">
            <a:avLst>
              <a:gd name="adj1" fmla="val 50000"/>
              <a:gd name="adj2" fmla="val 95842"/>
            </a:avLst>
          </a:prstGeom>
          <a:solidFill>
            <a:srgbClr val="FF0000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41036" name="Object 76"/>
          <p:cNvGraphicFramePr>
            <a:graphicFrameLocks/>
          </p:cNvGraphicFramePr>
          <p:nvPr/>
        </p:nvGraphicFramePr>
        <p:xfrm>
          <a:off x="692150" y="3219450"/>
          <a:ext cx="290513" cy="773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58" name="ClipArt" r:id="rId7" imgW="1815840" imgH="3111480" progId="">
                  <p:embed/>
                </p:oleObj>
              </mc:Choice>
              <mc:Fallback>
                <p:oleObj name="ClipArt" r:id="rId7" imgW="1815840" imgH="3111480" progId="">
                  <p:embed/>
                  <p:pic>
                    <p:nvPicPr>
                      <p:cNvPr id="0" name="Picture 76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2150" y="3219450"/>
                        <a:ext cx="290513" cy="7731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037" name="AutoShape 77"/>
          <p:cNvSpPr>
            <a:spLocks noChangeArrowheads="1"/>
          </p:cNvSpPr>
          <p:nvPr/>
        </p:nvSpPr>
        <p:spPr bwMode="auto">
          <a:xfrm flipH="1">
            <a:off x="1443038" y="3551238"/>
            <a:ext cx="468312" cy="214312"/>
          </a:xfrm>
          <a:prstGeom prst="rightArrow">
            <a:avLst>
              <a:gd name="adj1" fmla="val 50000"/>
              <a:gd name="adj2" fmla="val 109270"/>
            </a:avLst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38" name="Freeform 78"/>
          <p:cNvSpPr>
            <a:spLocks/>
          </p:cNvSpPr>
          <p:nvPr/>
        </p:nvSpPr>
        <p:spPr bwMode="auto">
          <a:xfrm>
            <a:off x="4438650" y="4202113"/>
            <a:ext cx="361950" cy="471487"/>
          </a:xfrm>
          <a:custGeom>
            <a:avLst/>
            <a:gdLst/>
            <a:ahLst/>
            <a:cxnLst>
              <a:cxn ang="0">
                <a:pos x="92" y="0"/>
              </a:cxn>
              <a:cxn ang="0">
                <a:pos x="117" y="3"/>
              </a:cxn>
              <a:cxn ang="0">
                <a:pos x="134" y="7"/>
              </a:cxn>
              <a:cxn ang="0">
                <a:pos x="154" y="15"/>
              </a:cxn>
              <a:cxn ang="0">
                <a:pos x="175" y="25"/>
              </a:cxn>
              <a:cxn ang="0">
                <a:pos x="196" y="37"/>
              </a:cxn>
              <a:cxn ang="0">
                <a:pos x="208" y="46"/>
              </a:cxn>
              <a:cxn ang="0">
                <a:pos x="221" y="57"/>
              </a:cxn>
              <a:cxn ang="0">
                <a:pos x="230" y="72"/>
              </a:cxn>
              <a:cxn ang="0">
                <a:pos x="238" y="84"/>
              </a:cxn>
              <a:cxn ang="0">
                <a:pos x="247" y="99"/>
              </a:cxn>
              <a:cxn ang="0">
                <a:pos x="252" y="115"/>
              </a:cxn>
              <a:cxn ang="0">
                <a:pos x="256" y="134"/>
              </a:cxn>
              <a:cxn ang="0">
                <a:pos x="252" y="152"/>
              </a:cxn>
              <a:cxn ang="0">
                <a:pos x="249" y="169"/>
              </a:cxn>
              <a:cxn ang="0">
                <a:pos x="244" y="184"/>
              </a:cxn>
              <a:cxn ang="0">
                <a:pos x="231" y="203"/>
              </a:cxn>
              <a:cxn ang="0">
                <a:pos x="219" y="216"/>
              </a:cxn>
              <a:cxn ang="0">
                <a:pos x="205" y="228"/>
              </a:cxn>
              <a:cxn ang="0">
                <a:pos x="187" y="243"/>
              </a:cxn>
              <a:cxn ang="0">
                <a:pos x="166" y="255"/>
              </a:cxn>
              <a:cxn ang="0">
                <a:pos x="125" y="268"/>
              </a:cxn>
              <a:cxn ang="0">
                <a:pos x="88" y="274"/>
              </a:cxn>
              <a:cxn ang="0">
                <a:pos x="69" y="296"/>
              </a:cxn>
              <a:cxn ang="0">
                <a:pos x="69" y="202"/>
              </a:cxn>
              <a:cxn ang="0">
                <a:pos x="90" y="221"/>
              </a:cxn>
              <a:cxn ang="0">
                <a:pos x="122" y="214"/>
              </a:cxn>
              <a:cxn ang="0">
                <a:pos x="154" y="199"/>
              </a:cxn>
              <a:cxn ang="0">
                <a:pos x="173" y="186"/>
              </a:cxn>
              <a:cxn ang="0">
                <a:pos x="187" y="174"/>
              </a:cxn>
              <a:cxn ang="0">
                <a:pos x="200" y="156"/>
              </a:cxn>
              <a:cxn ang="0">
                <a:pos x="208" y="138"/>
              </a:cxn>
              <a:cxn ang="0">
                <a:pos x="212" y="119"/>
              </a:cxn>
              <a:cxn ang="0">
                <a:pos x="212" y="102"/>
              </a:cxn>
              <a:cxn ang="0">
                <a:pos x="208" y="85"/>
              </a:cxn>
              <a:cxn ang="0">
                <a:pos x="201" y="68"/>
              </a:cxn>
              <a:cxn ang="0">
                <a:pos x="187" y="49"/>
              </a:cxn>
              <a:cxn ang="0">
                <a:pos x="169" y="32"/>
              </a:cxn>
              <a:cxn ang="0">
                <a:pos x="152" y="21"/>
              </a:cxn>
              <a:cxn ang="0">
                <a:pos x="132" y="13"/>
              </a:cxn>
              <a:cxn ang="0">
                <a:pos x="118" y="7"/>
              </a:cxn>
              <a:cxn ang="0">
                <a:pos x="102" y="3"/>
              </a:cxn>
              <a:cxn ang="0">
                <a:pos x="62" y="0"/>
              </a:cxn>
            </a:cxnLst>
            <a:rect l="0" t="0" r="r" b="b"/>
            <a:pathLst>
              <a:path w="257" h="297">
                <a:moveTo>
                  <a:pt x="62" y="0"/>
                </a:moveTo>
                <a:lnTo>
                  <a:pt x="92" y="0"/>
                </a:lnTo>
                <a:lnTo>
                  <a:pt x="102" y="1"/>
                </a:lnTo>
                <a:lnTo>
                  <a:pt x="117" y="3"/>
                </a:lnTo>
                <a:lnTo>
                  <a:pt x="125" y="4"/>
                </a:lnTo>
                <a:lnTo>
                  <a:pt x="134" y="7"/>
                </a:lnTo>
                <a:lnTo>
                  <a:pt x="145" y="10"/>
                </a:lnTo>
                <a:lnTo>
                  <a:pt x="154" y="15"/>
                </a:lnTo>
                <a:lnTo>
                  <a:pt x="164" y="19"/>
                </a:lnTo>
                <a:lnTo>
                  <a:pt x="175" y="25"/>
                </a:lnTo>
                <a:lnTo>
                  <a:pt x="185" y="28"/>
                </a:lnTo>
                <a:lnTo>
                  <a:pt x="196" y="37"/>
                </a:lnTo>
                <a:lnTo>
                  <a:pt x="201" y="40"/>
                </a:lnTo>
                <a:lnTo>
                  <a:pt x="208" y="46"/>
                </a:lnTo>
                <a:lnTo>
                  <a:pt x="214" y="52"/>
                </a:lnTo>
                <a:lnTo>
                  <a:pt x="221" y="57"/>
                </a:lnTo>
                <a:lnTo>
                  <a:pt x="226" y="63"/>
                </a:lnTo>
                <a:lnTo>
                  <a:pt x="230" y="72"/>
                </a:lnTo>
                <a:lnTo>
                  <a:pt x="235" y="75"/>
                </a:lnTo>
                <a:lnTo>
                  <a:pt x="238" y="84"/>
                </a:lnTo>
                <a:lnTo>
                  <a:pt x="244" y="91"/>
                </a:lnTo>
                <a:lnTo>
                  <a:pt x="247" y="99"/>
                </a:lnTo>
                <a:lnTo>
                  <a:pt x="249" y="108"/>
                </a:lnTo>
                <a:lnTo>
                  <a:pt x="252" y="115"/>
                </a:lnTo>
                <a:lnTo>
                  <a:pt x="254" y="125"/>
                </a:lnTo>
                <a:lnTo>
                  <a:pt x="256" y="134"/>
                </a:lnTo>
                <a:lnTo>
                  <a:pt x="254" y="144"/>
                </a:lnTo>
                <a:lnTo>
                  <a:pt x="252" y="152"/>
                </a:lnTo>
                <a:lnTo>
                  <a:pt x="251" y="161"/>
                </a:lnTo>
                <a:lnTo>
                  <a:pt x="249" y="169"/>
                </a:lnTo>
                <a:lnTo>
                  <a:pt x="245" y="178"/>
                </a:lnTo>
                <a:lnTo>
                  <a:pt x="244" y="184"/>
                </a:lnTo>
                <a:lnTo>
                  <a:pt x="238" y="193"/>
                </a:lnTo>
                <a:lnTo>
                  <a:pt x="231" y="203"/>
                </a:lnTo>
                <a:lnTo>
                  <a:pt x="224" y="211"/>
                </a:lnTo>
                <a:lnTo>
                  <a:pt x="219" y="216"/>
                </a:lnTo>
                <a:lnTo>
                  <a:pt x="212" y="222"/>
                </a:lnTo>
                <a:lnTo>
                  <a:pt x="205" y="228"/>
                </a:lnTo>
                <a:lnTo>
                  <a:pt x="196" y="234"/>
                </a:lnTo>
                <a:lnTo>
                  <a:pt x="187" y="243"/>
                </a:lnTo>
                <a:lnTo>
                  <a:pt x="177" y="249"/>
                </a:lnTo>
                <a:lnTo>
                  <a:pt x="166" y="255"/>
                </a:lnTo>
                <a:lnTo>
                  <a:pt x="143" y="262"/>
                </a:lnTo>
                <a:lnTo>
                  <a:pt x="125" y="268"/>
                </a:lnTo>
                <a:lnTo>
                  <a:pt x="106" y="272"/>
                </a:lnTo>
                <a:lnTo>
                  <a:pt x="88" y="274"/>
                </a:lnTo>
                <a:lnTo>
                  <a:pt x="69" y="275"/>
                </a:lnTo>
                <a:lnTo>
                  <a:pt x="69" y="296"/>
                </a:lnTo>
                <a:lnTo>
                  <a:pt x="0" y="249"/>
                </a:lnTo>
                <a:lnTo>
                  <a:pt x="69" y="202"/>
                </a:lnTo>
                <a:lnTo>
                  <a:pt x="69" y="222"/>
                </a:lnTo>
                <a:lnTo>
                  <a:pt x="90" y="221"/>
                </a:lnTo>
                <a:lnTo>
                  <a:pt x="106" y="216"/>
                </a:lnTo>
                <a:lnTo>
                  <a:pt x="122" y="214"/>
                </a:lnTo>
                <a:lnTo>
                  <a:pt x="143" y="205"/>
                </a:lnTo>
                <a:lnTo>
                  <a:pt x="154" y="199"/>
                </a:lnTo>
                <a:lnTo>
                  <a:pt x="164" y="193"/>
                </a:lnTo>
                <a:lnTo>
                  <a:pt x="173" y="186"/>
                </a:lnTo>
                <a:lnTo>
                  <a:pt x="180" y="180"/>
                </a:lnTo>
                <a:lnTo>
                  <a:pt x="187" y="174"/>
                </a:lnTo>
                <a:lnTo>
                  <a:pt x="192" y="166"/>
                </a:lnTo>
                <a:lnTo>
                  <a:pt x="200" y="156"/>
                </a:lnTo>
                <a:lnTo>
                  <a:pt x="205" y="146"/>
                </a:lnTo>
                <a:lnTo>
                  <a:pt x="208" y="138"/>
                </a:lnTo>
                <a:lnTo>
                  <a:pt x="210" y="128"/>
                </a:lnTo>
                <a:lnTo>
                  <a:pt x="212" y="119"/>
                </a:lnTo>
                <a:lnTo>
                  <a:pt x="212" y="109"/>
                </a:lnTo>
                <a:lnTo>
                  <a:pt x="212" y="102"/>
                </a:lnTo>
                <a:lnTo>
                  <a:pt x="212" y="93"/>
                </a:lnTo>
                <a:lnTo>
                  <a:pt x="208" y="85"/>
                </a:lnTo>
                <a:lnTo>
                  <a:pt x="205" y="75"/>
                </a:lnTo>
                <a:lnTo>
                  <a:pt x="201" y="68"/>
                </a:lnTo>
                <a:lnTo>
                  <a:pt x="196" y="60"/>
                </a:lnTo>
                <a:lnTo>
                  <a:pt x="187" y="49"/>
                </a:lnTo>
                <a:lnTo>
                  <a:pt x="180" y="40"/>
                </a:lnTo>
                <a:lnTo>
                  <a:pt x="169" y="32"/>
                </a:lnTo>
                <a:lnTo>
                  <a:pt x="159" y="25"/>
                </a:lnTo>
                <a:lnTo>
                  <a:pt x="152" y="21"/>
                </a:lnTo>
                <a:lnTo>
                  <a:pt x="141" y="15"/>
                </a:lnTo>
                <a:lnTo>
                  <a:pt x="132" y="13"/>
                </a:lnTo>
                <a:lnTo>
                  <a:pt x="125" y="9"/>
                </a:lnTo>
                <a:lnTo>
                  <a:pt x="118" y="7"/>
                </a:lnTo>
                <a:lnTo>
                  <a:pt x="109" y="4"/>
                </a:lnTo>
                <a:lnTo>
                  <a:pt x="102" y="3"/>
                </a:lnTo>
                <a:lnTo>
                  <a:pt x="90" y="1"/>
                </a:lnTo>
                <a:lnTo>
                  <a:pt x="62" y="0"/>
                </a:lnTo>
              </a:path>
            </a:pathLst>
          </a:custGeom>
          <a:solidFill>
            <a:srgbClr val="0000FF"/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39" name="Freeform 79"/>
          <p:cNvSpPr>
            <a:spLocks/>
          </p:cNvSpPr>
          <p:nvPr/>
        </p:nvSpPr>
        <p:spPr bwMode="auto">
          <a:xfrm>
            <a:off x="3194050" y="4108450"/>
            <a:ext cx="847725" cy="1409700"/>
          </a:xfrm>
          <a:custGeom>
            <a:avLst/>
            <a:gdLst/>
            <a:ahLst/>
            <a:cxnLst>
              <a:cxn ang="0">
                <a:pos x="382" y="884"/>
              </a:cxn>
              <a:cxn ang="0">
                <a:pos x="327" y="872"/>
              </a:cxn>
              <a:cxn ang="0">
                <a:pos x="280" y="860"/>
              </a:cxn>
              <a:cxn ang="0">
                <a:pos x="238" y="843"/>
              </a:cxn>
              <a:cxn ang="0">
                <a:pos x="185" y="811"/>
              </a:cxn>
              <a:cxn ang="0">
                <a:pos x="138" y="777"/>
              </a:cxn>
              <a:cxn ang="0">
                <a:pos x="107" y="742"/>
              </a:cxn>
              <a:cxn ang="0">
                <a:pos x="80" y="708"/>
              </a:cxn>
              <a:cxn ang="0">
                <a:pos x="57" y="672"/>
              </a:cxn>
              <a:cxn ang="0">
                <a:pos x="36" y="634"/>
              </a:cxn>
              <a:cxn ang="0">
                <a:pos x="20" y="583"/>
              </a:cxn>
              <a:cxn ang="0">
                <a:pos x="5" y="539"/>
              </a:cxn>
              <a:cxn ang="0">
                <a:pos x="0" y="480"/>
              </a:cxn>
              <a:cxn ang="0">
                <a:pos x="4" y="426"/>
              </a:cxn>
              <a:cxn ang="0">
                <a:pos x="14" y="376"/>
              </a:cxn>
              <a:cxn ang="0">
                <a:pos x="27" y="333"/>
              </a:cxn>
              <a:cxn ang="0">
                <a:pos x="57" y="275"/>
              </a:cxn>
              <a:cxn ang="0">
                <a:pos x="83" y="234"/>
              </a:cxn>
              <a:cxn ang="0">
                <a:pos x="117" y="197"/>
              </a:cxn>
              <a:cxn ang="0">
                <a:pos x="158" y="157"/>
              </a:cxn>
              <a:cxn ang="0">
                <a:pos x="208" y="126"/>
              </a:cxn>
              <a:cxn ang="0">
                <a:pos x="305" y="83"/>
              </a:cxn>
              <a:cxn ang="0">
                <a:pos x="391" y="65"/>
              </a:cxn>
              <a:cxn ang="0">
                <a:pos x="438" y="0"/>
              </a:cxn>
              <a:cxn ang="0">
                <a:pos x="435" y="284"/>
              </a:cxn>
              <a:cxn ang="0">
                <a:pos x="387" y="222"/>
              </a:cxn>
              <a:cxn ang="0">
                <a:pos x="312" y="244"/>
              </a:cxn>
              <a:cxn ang="0">
                <a:pos x="238" y="286"/>
              </a:cxn>
              <a:cxn ang="0">
                <a:pos x="192" y="327"/>
              </a:cxn>
              <a:cxn ang="0">
                <a:pos x="158" y="367"/>
              </a:cxn>
              <a:cxn ang="0">
                <a:pos x="131" y="415"/>
              </a:cxn>
              <a:cxn ang="0">
                <a:pos x="107" y="471"/>
              </a:cxn>
              <a:cxn ang="0">
                <a:pos x="99" y="530"/>
              </a:cxn>
              <a:cxn ang="0">
                <a:pos x="99" y="582"/>
              </a:cxn>
              <a:cxn ang="0">
                <a:pos x="107" y="629"/>
              </a:cxn>
              <a:cxn ang="0">
                <a:pos x="126" y="678"/>
              </a:cxn>
              <a:cxn ang="0">
                <a:pos x="158" y="740"/>
              </a:cxn>
              <a:cxn ang="0">
                <a:pos x="201" y="785"/>
              </a:cxn>
              <a:cxn ang="0">
                <a:pos x="243" y="820"/>
              </a:cxn>
              <a:cxn ang="0">
                <a:pos x="286" y="847"/>
              </a:cxn>
              <a:cxn ang="0">
                <a:pos x="318" y="860"/>
              </a:cxn>
              <a:cxn ang="0">
                <a:pos x="360" y="871"/>
              </a:cxn>
              <a:cxn ang="0">
                <a:pos x="451" y="887"/>
              </a:cxn>
            </a:cxnLst>
            <a:rect l="0" t="0" r="r" b="b"/>
            <a:pathLst>
              <a:path w="601" h="888">
                <a:moveTo>
                  <a:pt x="451" y="887"/>
                </a:moveTo>
                <a:lnTo>
                  <a:pt x="382" y="884"/>
                </a:lnTo>
                <a:lnTo>
                  <a:pt x="355" y="878"/>
                </a:lnTo>
                <a:lnTo>
                  <a:pt x="327" y="872"/>
                </a:lnTo>
                <a:lnTo>
                  <a:pt x="305" y="868"/>
                </a:lnTo>
                <a:lnTo>
                  <a:pt x="280" y="860"/>
                </a:lnTo>
                <a:lnTo>
                  <a:pt x="259" y="850"/>
                </a:lnTo>
                <a:lnTo>
                  <a:pt x="238" y="843"/>
                </a:lnTo>
                <a:lnTo>
                  <a:pt x="213" y="829"/>
                </a:lnTo>
                <a:lnTo>
                  <a:pt x="185" y="811"/>
                </a:lnTo>
                <a:lnTo>
                  <a:pt x="163" y="795"/>
                </a:lnTo>
                <a:lnTo>
                  <a:pt x="138" y="777"/>
                </a:lnTo>
                <a:lnTo>
                  <a:pt x="126" y="760"/>
                </a:lnTo>
                <a:lnTo>
                  <a:pt x="107" y="742"/>
                </a:lnTo>
                <a:lnTo>
                  <a:pt x="94" y="729"/>
                </a:lnTo>
                <a:lnTo>
                  <a:pt x="80" y="708"/>
                </a:lnTo>
                <a:lnTo>
                  <a:pt x="69" y="690"/>
                </a:lnTo>
                <a:lnTo>
                  <a:pt x="57" y="672"/>
                </a:lnTo>
                <a:lnTo>
                  <a:pt x="48" y="655"/>
                </a:lnTo>
                <a:lnTo>
                  <a:pt x="36" y="634"/>
                </a:lnTo>
                <a:lnTo>
                  <a:pt x="25" y="610"/>
                </a:lnTo>
                <a:lnTo>
                  <a:pt x="20" y="583"/>
                </a:lnTo>
                <a:lnTo>
                  <a:pt x="11" y="563"/>
                </a:lnTo>
                <a:lnTo>
                  <a:pt x="5" y="539"/>
                </a:lnTo>
                <a:lnTo>
                  <a:pt x="0" y="511"/>
                </a:lnTo>
                <a:lnTo>
                  <a:pt x="0" y="480"/>
                </a:lnTo>
                <a:lnTo>
                  <a:pt x="0" y="452"/>
                </a:lnTo>
                <a:lnTo>
                  <a:pt x="4" y="426"/>
                </a:lnTo>
                <a:lnTo>
                  <a:pt x="9" y="403"/>
                </a:lnTo>
                <a:lnTo>
                  <a:pt x="14" y="376"/>
                </a:lnTo>
                <a:lnTo>
                  <a:pt x="20" y="352"/>
                </a:lnTo>
                <a:lnTo>
                  <a:pt x="27" y="333"/>
                </a:lnTo>
                <a:lnTo>
                  <a:pt x="41" y="308"/>
                </a:lnTo>
                <a:lnTo>
                  <a:pt x="57" y="275"/>
                </a:lnTo>
                <a:lnTo>
                  <a:pt x="73" y="252"/>
                </a:lnTo>
                <a:lnTo>
                  <a:pt x="83" y="234"/>
                </a:lnTo>
                <a:lnTo>
                  <a:pt x="99" y="213"/>
                </a:lnTo>
                <a:lnTo>
                  <a:pt x="117" y="197"/>
                </a:lnTo>
                <a:lnTo>
                  <a:pt x="137" y="181"/>
                </a:lnTo>
                <a:lnTo>
                  <a:pt x="158" y="157"/>
                </a:lnTo>
                <a:lnTo>
                  <a:pt x="181" y="142"/>
                </a:lnTo>
                <a:lnTo>
                  <a:pt x="208" y="126"/>
                </a:lnTo>
                <a:lnTo>
                  <a:pt x="261" y="101"/>
                </a:lnTo>
                <a:lnTo>
                  <a:pt x="305" y="83"/>
                </a:lnTo>
                <a:lnTo>
                  <a:pt x="353" y="73"/>
                </a:lnTo>
                <a:lnTo>
                  <a:pt x="391" y="65"/>
                </a:lnTo>
                <a:lnTo>
                  <a:pt x="438" y="62"/>
                </a:lnTo>
                <a:lnTo>
                  <a:pt x="438" y="0"/>
                </a:lnTo>
                <a:lnTo>
                  <a:pt x="600" y="142"/>
                </a:lnTo>
                <a:lnTo>
                  <a:pt x="435" y="284"/>
                </a:lnTo>
                <a:lnTo>
                  <a:pt x="435" y="221"/>
                </a:lnTo>
                <a:lnTo>
                  <a:pt x="387" y="222"/>
                </a:lnTo>
                <a:lnTo>
                  <a:pt x="353" y="232"/>
                </a:lnTo>
                <a:lnTo>
                  <a:pt x="312" y="244"/>
                </a:lnTo>
                <a:lnTo>
                  <a:pt x="261" y="270"/>
                </a:lnTo>
                <a:lnTo>
                  <a:pt x="238" y="286"/>
                </a:lnTo>
                <a:lnTo>
                  <a:pt x="211" y="304"/>
                </a:lnTo>
                <a:lnTo>
                  <a:pt x="192" y="327"/>
                </a:lnTo>
                <a:lnTo>
                  <a:pt x="174" y="347"/>
                </a:lnTo>
                <a:lnTo>
                  <a:pt x="158" y="367"/>
                </a:lnTo>
                <a:lnTo>
                  <a:pt x="144" y="388"/>
                </a:lnTo>
                <a:lnTo>
                  <a:pt x="131" y="415"/>
                </a:lnTo>
                <a:lnTo>
                  <a:pt x="117" y="444"/>
                </a:lnTo>
                <a:lnTo>
                  <a:pt x="107" y="471"/>
                </a:lnTo>
                <a:lnTo>
                  <a:pt x="105" y="498"/>
                </a:lnTo>
                <a:lnTo>
                  <a:pt x="99" y="530"/>
                </a:lnTo>
                <a:lnTo>
                  <a:pt x="99" y="560"/>
                </a:lnTo>
                <a:lnTo>
                  <a:pt x="99" y="582"/>
                </a:lnTo>
                <a:lnTo>
                  <a:pt x="101" y="601"/>
                </a:lnTo>
                <a:lnTo>
                  <a:pt x="107" y="629"/>
                </a:lnTo>
                <a:lnTo>
                  <a:pt x="115" y="655"/>
                </a:lnTo>
                <a:lnTo>
                  <a:pt x="126" y="678"/>
                </a:lnTo>
                <a:lnTo>
                  <a:pt x="137" y="705"/>
                </a:lnTo>
                <a:lnTo>
                  <a:pt x="158" y="740"/>
                </a:lnTo>
                <a:lnTo>
                  <a:pt x="176" y="764"/>
                </a:lnTo>
                <a:lnTo>
                  <a:pt x="201" y="785"/>
                </a:lnTo>
                <a:lnTo>
                  <a:pt x="224" y="807"/>
                </a:lnTo>
                <a:lnTo>
                  <a:pt x="243" y="820"/>
                </a:lnTo>
                <a:lnTo>
                  <a:pt x="264" y="835"/>
                </a:lnTo>
                <a:lnTo>
                  <a:pt x="286" y="847"/>
                </a:lnTo>
                <a:lnTo>
                  <a:pt x="302" y="854"/>
                </a:lnTo>
                <a:lnTo>
                  <a:pt x="318" y="860"/>
                </a:lnTo>
                <a:lnTo>
                  <a:pt x="339" y="868"/>
                </a:lnTo>
                <a:lnTo>
                  <a:pt x="360" y="871"/>
                </a:lnTo>
                <a:lnTo>
                  <a:pt x="385" y="877"/>
                </a:lnTo>
                <a:lnTo>
                  <a:pt x="451" y="887"/>
                </a:lnTo>
              </a:path>
            </a:pathLst>
          </a:custGeom>
          <a:solidFill>
            <a:srgbClr val="0000FF"/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40" name="AutoShape 80"/>
          <p:cNvSpPr>
            <a:spLocks noChangeArrowheads="1"/>
          </p:cNvSpPr>
          <p:nvPr/>
        </p:nvSpPr>
        <p:spPr bwMode="auto">
          <a:xfrm rot="16200000" flipH="1">
            <a:off x="2551907" y="3539331"/>
            <a:ext cx="774700" cy="350837"/>
          </a:xfrm>
          <a:prstGeom prst="rightArrow">
            <a:avLst>
              <a:gd name="adj1" fmla="val 50000"/>
              <a:gd name="adj2" fmla="val 110418"/>
            </a:avLst>
          </a:prstGeom>
          <a:solidFill>
            <a:srgbClr val="0000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41" name="AutoShape 81"/>
          <p:cNvSpPr>
            <a:spLocks noChangeArrowheads="1"/>
          </p:cNvSpPr>
          <p:nvPr/>
        </p:nvSpPr>
        <p:spPr bwMode="auto">
          <a:xfrm rot="16200000" flipH="1">
            <a:off x="6445250" y="3827463"/>
            <a:ext cx="552450" cy="228600"/>
          </a:xfrm>
          <a:prstGeom prst="rightArrow">
            <a:avLst>
              <a:gd name="adj1" fmla="val 50000"/>
              <a:gd name="adj2" fmla="val 120845"/>
            </a:avLst>
          </a:prstGeom>
          <a:solidFill>
            <a:srgbClr val="0000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42" name="AutoShape 82"/>
          <p:cNvSpPr>
            <a:spLocks noChangeArrowheads="1"/>
          </p:cNvSpPr>
          <p:nvPr/>
        </p:nvSpPr>
        <p:spPr bwMode="auto">
          <a:xfrm rot="16200000">
            <a:off x="3975100" y="5461000"/>
            <a:ext cx="209550" cy="228600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0000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1043" name="Group 83"/>
          <p:cNvGrpSpPr>
            <a:grpSpLocks/>
          </p:cNvGrpSpPr>
          <p:nvPr/>
        </p:nvGrpSpPr>
        <p:grpSpPr bwMode="auto">
          <a:xfrm>
            <a:off x="631825" y="5214938"/>
            <a:ext cx="327025" cy="361950"/>
            <a:chOff x="448" y="3285"/>
            <a:chExt cx="231" cy="228"/>
          </a:xfrm>
        </p:grpSpPr>
        <p:sp>
          <p:nvSpPr>
            <p:cNvPr id="41044" name="Freeform 84"/>
            <p:cNvSpPr>
              <a:spLocks/>
            </p:cNvSpPr>
            <p:nvPr/>
          </p:nvSpPr>
          <p:spPr bwMode="auto">
            <a:xfrm>
              <a:off x="456" y="3316"/>
              <a:ext cx="223" cy="197"/>
            </a:xfrm>
            <a:custGeom>
              <a:avLst/>
              <a:gdLst/>
              <a:ahLst/>
              <a:cxnLst>
                <a:cxn ang="0">
                  <a:pos x="90" y="37"/>
                </a:cxn>
                <a:cxn ang="0">
                  <a:pos x="72" y="48"/>
                </a:cxn>
                <a:cxn ang="0">
                  <a:pos x="62" y="56"/>
                </a:cxn>
                <a:cxn ang="0">
                  <a:pos x="53" y="71"/>
                </a:cxn>
                <a:cxn ang="0">
                  <a:pos x="48" y="83"/>
                </a:cxn>
                <a:cxn ang="0">
                  <a:pos x="48" y="97"/>
                </a:cxn>
                <a:cxn ang="0">
                  <a:pos x="49" y="108"/>
                </a:cxn>
                <a:cxn ang="0">
                  <a:pos x="56" y="122"/>
                </a:cxn>
                <a:cxn ang="0">
                  <a:pos x="67" y="137"/>
                </a:cxn>
                <a:cxn ang="0">
                  <a:pos x="79" y="144"/>
                </a:cxn>
                <a:cxn ang="0">
                  <a:pos x="95" y="150"/>
                </a:cxn>
                <a:cxn ang="0">
                  <a:pos x="111" y="151"/>
                </a:cxn>
                <a:cxn ang="0">
                  <a:pos x="127" y="150"/>
                </a:cxn>
                <a:cxn ang="0">
                  <a:pos x="141" y="144"/>
                </a:cxn>
                <a:cxn ang="0">
                  <a:pos x="153" y="138"/>
                </a:cxn>
                <a:cxn ang="0">
                  <a:pos x="164" y="128"/>
                </a:cxn>
                <a:cxn ang="0">
                  <a:pos x="171" y="113"/>
                </a:cxn>
                <a:cxn ang="0">
                  <a:pos x="174" y="98"/>
                </a:cxn>
                <a:cxn ang="0">
                  <a:pos x="174" y="80"/>
                </a:cxn>
                <a:cxn ang="0">
                  <a:pos x="167" y="65"/>
                </a:cxn>
                <a:cxn ang="0">
                  <a:pos x="153" y="49"/>
                </a:cxn>
                <a:cxn ang="0">
                  <a:pos x="199" y="1"/>
                </a:cxn>
                <a:cxn ang="0">
                  <a:pos x="196" y="30"/>
                </a:cxn>
                <a:cxn ang="0">
                  <a:pos x="208" y="48"/>
                </a:cxn>
                <a:cxn ang="0">
                  <a:pos x="217" y="65"/>
                </a:cxn>
                <a:cxn ang="0">
                  <a:pos x="222" y="83"/>
                </a:cxn>
                <a:cxn ang="0">
                  <a:pos x="222" y="107"/>
                </a:cxn>
                <a:cxn ang="0">
                  <a:pos x="218" y="120"/>
                </a:cxn>
                <a:cxn ang="0">
                  <a:pos x="211" y="138"/>
                </a:cxn>
                <a:cxn ang="0">
                  <a:pos x="201" y="151"/>
                </a:cxn>
                <a:cxn ang="0">
                  <a:pos x="189" y="168"/>
                </a:cxn>
                <a:cxn ang="0">
                  <a:pos x="171" y="180"/>
                </a:cxn>
                <a:cxn ang="0">
                  <a:pos x="153" y="190"/>
                </a:cxn>
                <a:cxn ang="0">
                  <a:pos x="132" y="193"/>
                </a:cxn>
                <a:cxn ang="0">
                  <a:pos x="115" y="196"/>
                </a:cxn>
                <a:cxn ang="0">
                  <a:pos x="100" y="196"/>
                </a:cxn>
                <a:cxn ang="0">
                  <a:pos x="79" y="192"/>
                </a:cxn>
                <a:cxn ang="0">
                  <a:pos x="63" y="186"/>
                </a:cxn>
                <a:cxn ang="0">
                  <a:pos x="48" y="175"/>
                </a:cxn>
                <a:cxn ang="0">
                  <a:pos x="30" y="166"/>
                </a:cxn>
                <a:cxn ang="0">
                  <a:pos x="19" y="151"/>
                </a:cxn>
                <a:cxn ang="0">
                  <a:pos x="11" y="138"/>
                </a:cxn>
                <a:cxn ang="0">
                  <a:pos x="5" y="122"/>
                </a:cxn>
                <a:cxn ang="0">
                  <a:pos x="0" y="108"/>
                </a:cxn>
                <a:cxn ang="0">
                  <a:pos x="0" y="95"/>
                </a:cxn>
                <a:cxn ang="0">
                  <a:pos x="2" y="79"/>
                </a:cxn>
                <a:cxn ang="0">
                  <a:pos x="5" y="62"/>
                </a:cxn>
                <a:cxn ang="0">
                  <a:pos x="14" y="45"/>
                </a:cxn>
                <a:cxn ang="0">
                  <a:pos x="25" y="31"/>
                </a:cxn>
                <a:cxn ang="0">
                  <a:pos x="37" y="19"/>
                </a:cxn>
                <a:cxn ang="0">
                  <a:pos x="51" y="9"/>
                </a:cxn>
                <a:cxn ang="0">
                  <a:pos x="72" y="0"/>
                </a:cxn>
              </a:cxnLst>
              <a:rect l="0" t="0" r="r" b="b"/>
              <a:pathLst>
                <a:path w="223" h="197">
                  <a:moveTo>
                    <a:pt x="72" y="0"/>
                  </a:moveTo>
                  <a:lnTo>
                    <a:pt x="93" y="37"/>
                  </a:lnTo>
                  <a:lnTo>
                    <a:pt x="90" y="37"/>
                  </a:lnTo>
                  <a:lnTo>
                    <a:pt x="85" y="39"/>
                  </a:lnTo>
                  <a:lnTo>
                    <a:pt x="79" y="43"/>
                  </a:lnTo>
                  <a:lnTo>
                    <a:pt x="72" y="48"/>
                  </a:lnTo>
                  <a:lnTo>
                    <a:pt x="69" y="49"/>
                  </a:lnTo>
                  <a:lnTo>
                    <a:pt x="63" y="53"/>
                  </a:lnTo>
                  <a:lnTo>
                    <a:pt x="62" y="56"/>
                  </a:lnTo>
                  <a:lnTo>
                    <a:pt x="58" y="61"/>
                  </a:lnTo>
                  <a:lnTo>
                    <a:pt x="55" y="65"/>
                  </a:lnTo>
                  <a:lnTo>
                    <a:pt x="53" y="71"/>
                  </a:lnTo>
                  <a:lnTo>
                    <a:pt x="51" y="74"/>
                  </a:lnTo>
                  <a:lnTo>
                    <a:pt x="48" y="80"/>
                  </a:lnTo>
                  <a:lnTo>
                    <a:pt x="48" y="83"/>
                  </a:lnTo>
                  <a:lnTo>
                    <a:pt x="48" y="89"/>
                  </a:lnTo>
                  <a:lnTo>
                    <a:pt x="48" y="92"/>
                  </a:lnTo>
                  <a:lnTo>
                    <a:pt x="48" y="97"/>
                  </a:lnTo>
                  <a:lnTo>
                    <a:pt x="48" y="101"/>
                  </a:lnTo>
                  <a:lnTo>
                    <a:pt x="48" y="104"/>
                  </a:lnTo>
                  <a:lnTo>
                    <a:pt x="49" y="108"/>
                  </a:lnTo>
                  <a:lnTo>
                    <a:pt x="51" y="113"/>
                  </a:lnTo>
                  <a:lnTo>
                    <a:pt x="53" y="119"/>
                  </a:lnTo>
                  <a:lnTo>
                    <a:pt x="56" y="122"/>
                  </a:lnTo>
                  <a:lnTo>
                    <a:pt x="58" y="126"/>
                  </a:lnTo>
                  <a:lnTo>
                    <a:pt x="63" y="132"/>
                  </a:lnTo>
                  <a:lnTo>
                    <a:pt x="67" y="137"/>
                  </a:lnTo>
                  <a:lnTo>
                    <a:pt x="70" y="138"/>
                  </a:lnTo>
                  <a:lnTo>
                    <a:pt x="76" y="140"/>
                  </a:lnTo>
                  <a:lnTo>
                    <a:pt x="79" y="144"/>
                  </a:lnTo>
                  <a:lnTo>
                    <a:pt x="85" y="146"/>
                  </a:lnTo>
                  <a:lnTo>
                    <a:pt x="90" y="148"/>
                  </a:lnTo>
                  <a:lnTo>
                    <a:pt x="95" y="150"/>
                  </a:lnTo>
                  <a:lnTo>
                    <a:pt x="100" y="150"/>
                  </a:lnTo>
                  <a:lnTo>
                    <a:pt x="106" y="151"/>
                  </a:lnTo>
                  <a:lnTo>
                    <a:pt x="111" y="151"/>
                  </a:lnTo>
                  <a:lnTo>
                    <a:pt x="116" y="151"/>
                  </a:lnTo>
                  <a:lnTo>
                    <a:pt x="122" y="150"/>
                  </a:lnTo>
                  <a:lnTo>
                    <a:pt x="127" y="150"/>
                  </a:lnTo>
                  <a:lnTo>
                    <a:pt x="132" y="148"/>
                  </a:lnTo>
                  <a:lnTo>
                    <a:pt x="137" y="146"/>
                  </a:lnTo>
                  <a:lnTo>
                    <a:pt x="141" y="144"/>
                  </a:lnTo>
                  <a:lnTo>
                    <a:pt x="144" y="143"/>
                  </a:lnTo>
                  <a:lnTo>
                    <a:pt x="148" y="140"/>
                  </a:lnTo>
                  <a:lnTo>
                    <a:pt x="153" y="138"/>
                  </a:lnTo>
                  <a:lnTo>
                    <a:pt x="157" y="134"/>
                  </a:lnTo>
                  <a:lnTo>
                    <a:pt x="160" y="132"/>
                  </a:lnTo>
                  <a:lnTo>
                    <a:pt x="164" y="128"/>
                  </a:lnTo>
                  <a:lnTo>
                    <a:pt x="166" y="122"/>
                  </a:lnTo>
                  <a:lnTo>
                    <a:pt x="169" y="119"/>
                  </a:lnTo>
                  <a:lnTo>
                    <a:pt x="171" y="113"/>
                  </a:lnTo>
                  <a:lnTo>
                    <a:pt x="174" y="108"/>
                  </a:lnTo>
                  <a:lnTo>
                    <a:pt x="174" y="104"/>
                  </a:lnTo>
                  <a:lnTo>
                    <a:pt x="174" y="98"/>
                  </a:lnTo>
                  <a:lnTo>
                    <a:pt x="174" y="91"/>
                  </a:lnTo>
                  <a:lnTo>
                    <a:pt x="174" y="86"/>
                  </a:lnTo>
                  <a:lnTo>
                    <a:pt x="174" y="80"/>
                  </a:lnTo>
                  <a:lnTo>
                    <a:pt x="173" y="77"/>
                  </a:lnTo>
                  <a:lnTo>
                    <a:pt x="169" y="71"/>
                  </a:lnTo>
                  <a:lnTo>
                    <a:pt x="167" y="65"/>
                  </a:lnTo>
                  <a:lnTo>
                    <a:pt x="164" y="59"/>
                  </a:lnTo>
                  <a:lnTo>
                    <a:pt x="159" y="53"/>
                  </a:lnTo>
                  <a:lnTo>
                    <a:pt x="153" y="49"/>
                  </a:lnTo>
                  <a:lnTo>
                    <a:pt x="137" y="62"/>
                  </a:lnTo>
                  <a:lnTo>
                    <a:pt x="134" y="1"/>
                  </a:lnTo>
                  <a:lnTo>
                    <a:pt x="199" y="1"/>
                  </a:lnTo>
                  <a:lnTo>
                    <a:pt x="183" y="18"/>
                  </a:lnTo>
                  <a:lnTo>
                    <a:pt x="190" y="24"/>
                  </a:lnTo>
                  <a:lnTo>
                    <a:pt x="196" y="30"/>
                  </a:lnTo>
                  <a:lnTo>
                    <a:pt x="201" y="36"/>
                  </a:lnTo>
                  <a:lnTo>
                    <a:pt x="206" y="42"/>
                  </a:lnTo>
                  <a:lnTo>
                    <a:pt x="208" y="48"/>
                  </a:lnTo>
                  <a:lnTo>
                    <a:pt x="211" y="53"/>
                  </a:lnTo>
                  <a:lnTo>
                    <a:pt x="215" y="59"/>
                  </a:lnTo>
                  <a:lnTo>
                    <a:pt x="217" y="65"/>
                  </a:lnTo>
                  <a:lnTo>
                    <a:pt x="218" y="71"/>
                  </a:lnTo>
                  <a:lnTo>
                    <a:pt x="220" y="77"/>
                  </a:lnTo>
                  <a:lnTo>
                    <a:pt x="222" y="83"/>
                  </a:lnTo>
                  <a:lnTo>
                    <a:pt x="222" y="91"/>
                  </a:lnTo>
                  <a:lnTo>
                    <a:pt x="222" y="101"/>
                  </a:lnTo>
                  <a:lnTo>
                    <a:pt x="222" y="107"/>
                  </a:lnTo>
                  <a:lnTo>
                    <a:pt x="220" y="113"/>
                  </a:lnTo>
                  <a:lnTo>
                    <a:pt x="218" y="116"/>
                  </a:lnTo>
                  <a:lnTo>
                    <a:pt x="218" y="120"/>
                  </a:lnTo>
                  <a:lnTo>
                    <a:pt x="217" y="126"/>
                  </a:lnTo>
                  <a:lnTo>
                    <a:pt x="215" y="132"/>
                  </a:lnTo>
                  <a:lnTo>
                    <a:pt x="211" y="138"/>
                  </a:lnTo>
                  <a:lnTo>
                    <a:pt x="210" y="143"/>
                  </a:lnTo>
                  <a:lnTo>
                    <a:pt x="206" y="148"/>
                  </a:lnTo>
                  <a:lnTo>
                    <a:pt x="201" y="151"/>
                  </a:lnTo>
                  <a:lnTo>
                    <a:pt x="197" y="157"/>
                  </a:lnTo>
                  <a:lnTo>
                    <a:pt x="192" y="163"/>
                  </a:lnTo>
                  <a:lnTo>
                    <a:pt x="189" y="168"/>
                  </a:lnTo>
                  <a:lnTo>
                    <a:pt x="183" y="172"/>
                  </a:lnTo>
                  <a:lnTo>
                    <a:pt x="178" y="175"/>
                  </a:lnTo>
                  <a:lnTo>
                    <a:pt x="171" y="180"/>
                  </a:lnTo>
                  <a:lnTo>
                    <a:pt x="164" y="184"/>
                  </a:lnTo>
                  <a:lnTo>
                    <a:pt x="159" y="186"/>
                  </a:lnTo>
                  <a:lnTo>
                    <a:pt x="153" y="190"/>
                  </a:lnTo>
                  <a:lnTo>
                    <a:pt x="144" y="192"/>
                  </a:lnTo>
                  <a:lnTo>
                    <a:pt x="137" y="193"/>
                  </a:lnTo>
                  <a:lnTo>
                    <a:pt x="132" y="193"/>
                  </a:lnTo>
                  <a:lnTo>
                    <a:pt x="127" y="196"/>
                  </a:lnTo>
                  <a:lnTo>
                    <a:pt x="122" y="196"/>
                  </a:lnTo>
                  <a:lnTo>
                    <a:pt x="115" y="196"/>
                  </a:lnTo>
                  <a:lnTo>
                    <a:pt x="111" y="196"/>
                  </a:lnTo>
                  <a:lnTo>
                    <a:pt x="106" y="196"/>
                  </a:lnTo>
                  <a:lnTo>
                    <a:pt x="100" y="196"/>
                  </a:lnTo>
                  <a:lnTo>
                    <a:pt x="93" y="196"/>
                  </a:lnTo>
                  <a:lnTo>
                    <a:pt x="86" y="193"/>
                  </a:lnTo>
                  <a:lnTo>
                    <a:pt x="79" y="192"/>
                  </a:lnTo>
                  <a:lnTo>
                    <a:pt x="74" y="190"/>
                  </a:lnTo>
                  <a:lnTo>
                    <a:pt x="69" y="187"/>
                  </a:lnTo>
                  <a:lnTo>
                    <a:pt x="63" y="186"/>
                  </a:lnTo>
                  <a:lnTo>
                    <a:pt x="55" y="181"/>
                  </a:lnTo>
                  <a:lnTo>
                    <a:pt x="51" y="180"/>
                  </a:lnTo>
                  <a:lnTo>
                    <a:pt x="48" y="175"/>
                  </a:lnTo>
                  <a:lnTo>
                    <a:pt x="41" y="172"/>
                  </a:lnTo>
                  <a:lnTo>
                    <a:pt x="35" y="168"/>
                  </a:lnTo>
                  <a:lnTo>
                    <a:pt x="30" y="166"/>
                  </a:lnTo>
                  <a:lnTo>
                    <a:pt x="26" y="160"/>
                  </a:lnTo>
                  <a:lnTo>
                    <a:pt x="21" y="156"/>
                  </a:lnTo>
                  <a:lnTo>
                    <a:pt x="19" y="151"/>
                  </a:lnTo>
                  <a:lnTo>
                    <a:pt x="16" y="146"/>
                  </a:lnTo>
                  <a:lnTo>
                    <a:pt x="14" y="143"/>
                  </a:lnTo>
                  <a:lnTo>
                    <a:pt x="11" y="138"/>
                  </a:lnTo>
                  <a:lnTo>
                    <a:pt x="7" y="132"/>
                  </a:lnTo>
                  <a:lnTo>
                    <a:pt x="5" y="128"/>
                  </a:lnTo>
                  <a:lnTo>
                    <a:pt x="5" y="122"/>
                  </a:lnTo>
                  <a:lnTo>
                    <a:pt x="2" y="116"/>
                  </a:lnTo>
                  <a:lnTo>
                    <a:pt x="2" y="113"/>
                  </a:lnTo>
                  <a:lnTo>
                    <a:pt x="0" y="108"/>
                  </a:lnTo>
                  <a:lnTo>
                    <a:pt x="0" y="102"/>
                  </a:lnTo>
                  <a:lnTo>
                    <a:pt x="0" y="98"/>
                  </a:lnTo>
                  <a:lnTo>
                    <a:pt x="0" y="95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2" y="79"/>
                  </a:lnTo>
                  <a:lnTo>
                    <a:pt x="2" y="73"/>
                  </a:lnTo>
                  <a:lnTo>
                    <a:pt x="4" y="68"/>
                  </a:lnTo>
                  <a:lnTo>
                    <a:pt x="5" y="62"/>
                  </a:lnTo>
                  <a:lnTo>
                    <a:pt x="7" y="56"/>
                  </a:lnTo>
                  <a:lnTo>
                    <a:pt x="11" y="50"/>
                  </a:lnTo>
                  <a:lnTo>
                    <a:pt x="14" y="45"/>
                  </a:lnTo>
                  <a:lnTo>
                    <a:pt x="18" y="39"/>
                  </a:lnTo>
                  <a:lnTo>
                    <a:pt x="21" y="36"/>
                  </a:lnTo>
                  <a:lnTo>
                    <a:pt x="25" y="31"/>
                  </a:lnTo>
                  <a:lnTo>
                    <a:pt x="28" y="27"/>
                  </a:lnTo>
                  <a:lnTo>
                    <a:pt x="32" y="24"/>
                  </a:lnTo>
                  <a:lnTo>
                    <a:pt x="37" y="19"/>
                  </a:lnTo>
                  <a:lnTo>
                    <a:pt x="41" y="15"/>
                  </a:lnTo>
                  <a:lnTo>
                    <a:pt x="48" y="12"/>
                  </a:lnTo>
                  <a:lnTo>
                    <a:pt x="51" y="9"/>
                  </a:lnTo>
                  <a:lnTo>
                    <a:pt x="58" y="6"/>
                  </a:lnTo>
                  <a:lnTo>
                    <a:pt x="65" y="1"/>
                  </a:lnTo>
                  <a:lnTo>
                    <a:pt x="72" y="0"/>
                  </a:lnTo>
                </a:path>
              </a:pathLst>
            </a:custGeom>
            <a:solidFill>
              <a:srgbClr val="FF0000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045" name="Freeform 85"/>
            <p:cNvSpPr>
              <a:spLocks/>
            </p:cNvSpPr>
            <p:nvPr/>
          </p:nvSpPr>
          <p:spPr bwMode="auto">
            <a:xfrm>
              <a:off x="587" y="3313"/>
              <a:ext cx="70" cy="68"/>
            </a:xfrm>
            <a:custGeom>
              <a:avLst/>
              <a:gdLst/>
              <a:ahLst/>
              <a:cxnLst>
                <a:cxn ang="0">
                  <a:pos x="58" y="0"/>
                </a:cxn>
                <a:cxn ang="0">
                  <a:pos x="69" y="6"/>
                </a:cxn>
                <a:cxn ang="0">
                  <a:pos x="9" y="67"/>
                </a:cxn>
                <a:cxn ang="0">
                  <a:pos x="0" y="60"/>
                </a:cxn>
                <a:cxn ang="0">
                  <a:pos x="58" y="0"/>
                </a:cxn>
              </a:cxnLst>
              <a:rect l="0" t="0" r="r" b="b"/>
              <a:pathLst>
                <a:path w="70" h="68">
                  <a:moveTo>
                    <a:pt x="58" y="0"/>
                  </a:moveTo>
                  <a:lnTo>
                    <a:pt x="69" y="6"/>
                  </a:lnTo>
                  <a:lnTo>
                    <a:pt x="9" y="67"/>
                  </a:lnTo>
                  <a:lnTo>
                    <a:pt x="0" y="60"/>
                  </a:lnTo>
                  <a:lnTo>
                    <a:pt x="58" y="0"/>
                  </a:lnTo>
                </a:path>
              </a:pathLst>
            </a:custGeom>
            <a:solidFill>
              <a:srgbClr val="FF0000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046" name="Oval 86"/>
            <p:cNvSpPr>
              <a:spLocks noChangeArrowheads="1"/>
            </p:cNvSpPr>
            <p:nvPr/>
          </p:nvSpPr>
          <p:spPr bwMode="auto">
            <a:xfrm>
              <a:off x="495" y="3290"/>
              <a:ext cx="80" cy="72"/>
            </a:xfrm>
            <a:prstGeom prst="ellipse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047" name="Freeform 87"/>
            <p:cNvSpPr>
              <a:spLocks/>
            </p:cNvSpPr>
            <p:nvPr/>
          </p:nvSpPr>
          <p:spPr bwMode="auto">
            <a:xfrm>
              <a:off x="448" y="3308"/>
              <a:ext cx="224" cy="198"/>
            </a:xfrm>
            <a:custGeom>
              <a:avLst/>
              <a:gdLst/>
              <a:ahLst/>
              <a:cxnLst>
                <a:cxn ang="0">
                  <a:pos x="88" y="37"/>
                </a:cxn>
                <a:cxn ang="0">
                  <a:pos x="73" y="46"/>
                </a:cxn>
                <a:cxn ang="0">
                  <a:pos x="60" y="56"/>
                </a:cxn>
                <a:cxn ang="0">
                  <a:pos x="51" y="70"/>
                </a:cxn>
                <a:cxn ang="0">
                  <a:pos x="48" y="84"/>
                </a:cxn>
                <a:cxn ang="0">
                  <a:pos x="48" y="98"/>
                </a:cxn>
                <a:cxn ang="0">
                  <a:pos x="50" y="110"/>
                </a:cxn>
                <a:cxn ang="0">
                  <a:pos x="55" y="123"/>
                </a:cxn>
                <a:cxn ang="0">
                  <a:pos x="67" y="135"/>
                </a:cxn>
                <a:cxn ang="0">
                  <a:pos x="80" y="145"/>
                </a:cxn>
                <a:cxn ang="0">
                  <a:pos x="96" y="150"/>
                </a:cxn>
                <a:cxn ang="0">
                  <a:pos x="112" y="151"/>
                </a:cxn>
                <a:cxn ang="0">
                  <a:pos x="127" y="151"/>
                </a:cxn>
                <a:cxn ang="0">
                  <a:pos x="142" y="145"/>
                </a:cxn>
                <a:cxn ang="0">
                  <a:pos x="154" y="138"/>
                </a:cxn>
                <a:cxn ang="0">
                  <a:pos x="165" y="127"/>
                </a:cxn>
                <a:cxn ang="0">
                  <a:pos x="172" y="114"/>
                </a:cxn>
                <a:cxn ang="0">
                  <a:pos x="175" y="98"/>
                </a:cxn>
                <a:cxn ang="0">
                  <a:pos x="175" y="81"/>
                </a:cxn>
                <a:cxn ang="0">
                  <a:pos x="168" y="64"/>
                </a:cxn>
                <a:cxn ang="0">
                  <a:pos x="154" y="49"/>
                </a:cxn>
                <a:cxn ang="0">
                  <a:pos x="198" y="1"/>
                </a:cxn>
                <a:cxn ang="0">
                  <a:pos x="196" y="31"/>
                </a:cxn>
                <a:cxn ang="0">
                  <a:pos x="209" y="46"/>
                </a:cxn>
                <a:cxn ang="0">
                  <a:pos x="218" y="64"/>
                </a:cxn>
                <a:cxn ang="0">
                  <a:pos x="221" y="84"/>
                </a:cxn>
                <a:cxn ang="0">
                  <a:pos x="221" y="105"/>
                </a:cxn>
                <a:cxn ang="0">
                  <a:pos x="218" y="121"/>
                </a:cxn>
                <a:cxn ang="0">
                  <a:pos x="212" y="138"/>
                </a:cxn>
                <a:cxn ang="0">
                  <a:pos x="202" y="153"/>
                </a:cxn>
                <a:cxn ang="0">
                  <a:pos x="189" y="167"/>
                </a:cxn>
                <a:cxn ang="0">
                  <a:pos x="170" y="181"/>
                </a:cxn>
                <a:cxn ang="0">
                  <a:pos x="152" y="188"/>
                </a:cxn>
                <a:cxn ang="0">
                  <a:pos x="133" y="194"/>
                </a:cxn>
                <a:cxn ang="0">
                  <a:pos x="115" y="197"/>
                </a:cxn>
                <a:cxn ang="0">
                  <a:pos x="101" y="197"/>
                </a:cxn>
                <a:cxn ang="0">
                  <a:pos x="80" y="193"/>
                </a:cxn>
                <a:cxn ang="0">
                  <a:pos x="64" y="187"/>
                </a:cxn>
                <a:cxn ang="0">
                  <a:pos x="46" y="176"/>
                </a:cxn>
                <a:cxn ang="0">
                  <a:pos x="30" y="164"/>
                </a:cxn>
                <a:cxn ang="0">
                  <a:pos x="19" y="151"/>
                </a:cxn>
                <a:cxn ang="0">
                  <a:pos x="11" y="138"/>
                </a:cxn>
                <a:cxn ang="0">
                  <a:pos x="4" y="123"/>
                </a:cxn>
                <a:cxn ang="0">
                  <a:pos x="0" y="108"/>
                </a:cxn>
                <a:cxn ang="0">
                  <a:pos x="0" y="96"/>
                </a:cxn>
                <a:cxn ang="0">
                  <a:pos x="0" y="79"/>
                </a:cxn>
                <a:cxn ang="0">
                  <a:pos x="5" y="62"/>
                </a:cxn>
                <a:cxn ang="0">
                  <a:pos x="14" y="44"/>
                </a:cxn>
                <a:cxn ang="0">
                  <a:pos x="23" y="31"/>
                </a:cxn>
                <a:cxn ang="0">
                  <a:pos x="35" y="19"/>
                </a:cxn>
                <a:cxn ang="0">
                  <a:pos x="51" y="9"/>
                </a:cxn>
                <a:cxn ang="0">
                  <a:pos x="73" y="0"/>
                </a:cxn>
              </a:cxnLst>
              <a:rect l="0" t="0" r="r" b="b"/>
              <a:pathLst>
                <a:path w="224" h="198">
                  <a:moveTo>
                    <a:pt x="73" y="0"/>
                  </a:moveTo>
                  <a:lnTo>
                    <a:pt x="94" y="37"/>
                  </a:lnTo>
                  <a:lnTo>
                    <a:pt x="88" y="37"/>
                  </a:lnTo>
                  <a:lnTo>
                    <a:pt x="85" y="40"/>
                  </a:lnTo>
                  <a:lnTo>
                    <a:pt x="78" y="43"/>
                  </a:lnTo>
                  <a:lnTo>
                    <a:pt x="73" y="46"/>
                  </a:lnTo>
                  <a:lnTo>
                    <a:pt x="69" y="49"/>
                  </a:lnTo>
                  <a:lnTo>
                    <a:pt x="64" y="52"/>
                  </a:lnTo>
                  <a:lnTo>
                    <a:pt x="60" y="56"/>
                  </a:lnTo>
                  <a:lnTo>
                    <a:pt x="58" y="62"/>
                  </a:lnTo>
                  <a:lnTo>
                    <a:pt x="55" y="67"/>
                  </a:lnTo>
                  <a:lnTo>
                    <a:pt x="51" y="70"/>
                  </a:lnTo>
                  <a:lnTo>
                    <a:pt x="51" y="74"/>
                  </a:lnTo>
                  <a:lnTo>
                    <a:pt x="48" y="80"/>
                  </a:lnTo>
                  <a:lnTo>
                    <a:pt x="48" y="84"/>
                  </a:lnTo>
                  <a:lnTo>
                    <a:pt x="48" y="87"/>
                  </a:lnTo>
                  <a:lnTo>
                    <a:pt x="48" y="92"/>
                  </a:lnTo>
                  <a:lnTo>
                    <a:pt x="48" y="98"/>
                  </a:lnTo>
                  <a:lnTo>
                    <a:pt x="48" y="99"/>
                  </a:lnTo>
                  <a:lnTo>
                    <a:pt x="48" y="105"/>
                  </a:lnTo>
                  <a:lnTo>
                    <a:pt x="50" y="110"/>
                  </a:lnTo>
                  <a:lnTo>
                    <a:pt x="51" y="114"/>
                  </a:lnTo>
                  <a:lnTo>
                    <a:pt x="53" y="117"/>
                  </a:lnTo>
                  <a:lnTo>
                    <a:pt x="55" y="123"/>
                  </a:lnTo>
                  <a:lnTo>
                    <a:pt x="58" y="127"/>
                  </a:lnTo>
                  <a:lnTo>
                    <a:pt x="64" y="132"/>
                  </a:lnTo>
                  <a:lnTo>
                    <a:pt x="67" y="135"/>
                  </a:lnTo>
                  <a:lnTo>
                    <a:pt x="71" y="139"/>
                  </a:lnTo>
                  <a:lnTo>
                    <a:pt x="76" y="141"/>
                  </a:lnTo>
                  <a:lnTo>
                    <a:pt x="80" y="145"/>
                  </a:lnTo>
                  <a:lnTo>
                    <a:pt x="85" y="147"/>
                  </a:lnTo>
                  <a:lnTo>
                    <a:pt x="90" y="150"/>
                  </a:lnTo>
                  <a:lnTo>
                    <a:pt x="96" y="150"/>
                  </a:lnTo>
                  <a:lnTo>
                    <a:pt x="101" y="151"/>
                  </a:lnTo>
                  <a:lnTo>
                    <a:pt x="106" y="151"/>
                  </a:lnTo>
                  <a:lnTo>
                    <a:pt x="112" y="151"/>
                  </a:lnTo>
                  <a:lnTo>
                    <a:pt x="117" y="151"/>
                  </a:lnTo>
                  <a:lnTo>
                    <a:pt x="122" y="151"/>
                  </a:lnTo>
                  <a:lnTo>
                    <a:pt x="127" y="151"/>
                  </a:lnTo>
                  <a:lnTo>
                    <a:pt x="133" y="150"/>
                  </a:lnTo>
                  <a:lnTo>
                    <a:pt x="138" y="147"/>
                  </a:lnTo>
                  <a:lnTo>
                    <a:pt x="142" y="145"/>
                  </a:lnTo>
                  <a:lnTo>
                    <a:pt x="145" y="144"/>
                  </a:lnTo>
                  <a:lnTo>
                    <a:pt x="149" y="141"/>
                  </a:lnTo>
                  <a:lnTo>
                    <a:pt x="154" y="138"/>
                  </a:lnTo>
                  <a:lnTo>
                    <a:pt x="158" y="135"/>
                  </a:lnTo>
                  <a:lnTo>
                    <a:pt x="159" y="132"/>
                  </a:lnTo>
                  <a:lnTo>
                    <a:pt x="165" y="127"/>
                  </a:lnTo>
                  <a:lnTo>
                    <a:pt x="166" y="123"/>
                  </a:lnTo>
                  <a:lnTo>
                    <a:pt x="170" y="120"/>
                  </a:lnTo>
                  <a:lnTo>
                    <a:pt x="172" y="114"/>
                  </a:lnTo>
                  <a:lnTo>
                    <a:pt x="175" y="108"/>
                  </a:lnTo>
                  <a:lnTo>
                    <a:pt x="175" y="104"/>
                  </a:lnTo>
                  <a:lnTo>
                    <a:pt x="175" y="98"/>
                  </a:lnTo>
                  <a:lnTo>
                    <a:pt x="175" y="92"/>
                  </a:lnTo>
                  <a:lnTo>
                    <a:pt x="175" y="86"/>
                  </a:lnTo>
                  <a:lnTo>
                    <a:pt x="175" y="81"/>
                  </a:lnTo>
                  <a:lnTo>
                    <a:pt x="173" y="76"/>
                  </a:lnTo>
                  <a:lnTo>
                    <a:pt x="170" y="70"/>
                  </a:lnTo>
                  <a:lnTo>
                    <a:pt x="168" y="64"/>
                  </a:lnTo>
                  <a:lnTo>
                    <a:pt x="165" y="58"/>
                  </a:lnTo>
                  <a:lnTo>
                    <a:pt x="159" y="52"/>
                  </a:lnTo>
                  <a:lnTo>
                    <a:pt x="154" y="49"/>
                  </a:lnTo>
                  <a:lnTo>
                    <a:pt x="138" y="64"/>
                  </a:lnTo>
                  <a:lnTo>
                    <a:pt x="135" y="1"/>
                  </a:lnTo>
                  <a:lnTo>
                    <a:pt x="198" y="1"/>
                  </a:lnTo>
                  <a:lnTo>
                    <a:pt x="184" y="16"/>
                  </a:lnTo>
                  <a:lnTo>
                    <a:pt x="191" y="22"/>
                  </a:lnTo>
                  <a:lnTo>
                    <a:pt x="196" y="31"/>
                  </a:lnTo>
                  <a:lnTo>
                    <a:pt x="202" y="34"/>
                  </a:lnTo>
                  <a:lnTo>
                    <a:pt x="207" y="40"/>
                  </a:lnTo>
                  <a:lnTo>
                    <a:pt x="209" y="46"/>
                  </a:lnTo>
                  <a:lnTo>
                    <a:pt x="212" y="52"/>
                  </a:lnTo>
                  <a:lnTo>
                    <a:pt x="216" y="58"/>
                  </a:lnTo>
                  <a:lnTo>
                    <a:pt x="218" y="64"/>
                  </a:lnTo>
                  <a:lnTo>
                    <a:pt x="219" y="70"/>
                  </a:lnTo>
                  <a:lnTo>
                    <a:pt x="219" y="76"/>
                  </a:lnTo>
                  <a:lnTo>
                    <a:pt x="221" y="84"/>
                  </a:lnTo>
                  <a:lnTo>
                    <a:pt x="223" y="92"/>
                  </a:lnTo>
                  <a:lnTo>
                    <a:pt x="223" y="99"/>
                  </a:lnTo>
                  <a:lnTo>
                    <a:pt x="221" y="105"/>
                  </a:lnTo>
                  <a:lnTo>
                    <a:pt x="221" y="111"/>
                  </a:lnTo>
                  <a:lnTo>
                    <a:pt x="219" y="117"/>
                  </a:lnTo>
                  <a:lnTo>
                    <a:pt x="218" y="121"/>
                  </a:lnTo>
                  <a:lnTo>
                    <a:pt x="216" y="127"/>
                  </a:lnTo>
                  <a:lnTo>
                    <a:pt x="214" y="132"/>
                  </a:lnTo>
                  <a:lnTo>
                    <a:pt x="212" y="138"/>
                  </a:lnTo>
                  <a:lnTo>
                    <a:pt x="209" y="141"/>
                  </a:lnTo>
                  <a:lnTo>
                    <a:pt x="207" y="147"/>
                  </a:lnTo>
                  <a:lnTo>
                    <a:pt x="202" y="153"/>
                  </a:lnTo>
                  <a:lnTo>
                    <a:pt x="196" y="158"/>
                  </a:lnTo>
                  <a:lnTo>
                    <a:pt x="193" y="163"/>
                  </a:lnTo>
                  <a:lnTo>
                    <a:pt x="189" y="167"/>
                  </a:lnTo>
                  <a:lnTo>
                    <a:pt x="182" y="170"/>
                  </a:lnTo>
                  <a:lnTo>
                    <a:pt x="179" y="176"/>
                  </a:lnTo>
                  <a:lnTo>
                    <a:pt x="170" y="181"/>
                  </a:lnTo>
                  <a:lnTo>
                    <a:pt x="165" y="182"/>
                  </a:lnTo>
                  <a:lnTo>
                    <a:pt x="159" y="187"/>
                  </a:lnTo>
                  <a:lnTo>
                    <a:pt x="152" y="188"/>
                  </a:lnTo>
                  <a:lnTo>
                    <a:pt x="145" y="191"/>
                  </a:lnTo>
                  <a:lnTo>
                    <a:pt x="138" y="193"/>
                  </a:lnTo>
                  <a:lnTo>
                    <a:pt x="133" y="194"/>
                  </a:lnTo>
                  <a:lnTo>
                    <a:pt x="127" y="194"/>
                  </a:lnTo>
                  <a:lnTo>
                    <a:pt x="122" y="197"/>
                  </a:lnTo>
                  <a:lnTo>
                    <a:pt x="115" y="197"/>
                  </a:lnTo>
                  <a:lnTo>
                    <a:pt x="112" y="197"/>
                  </a:lnTo>
                  <a:lnTo>
                    <a:pt x="104" y="197"/>
                  </a:lnTo>
                  <a:lnTo>
                    <a:pt x="101" y="197"/>
                  </a:lnTo>
                  <a:lnTo>
                    <a:pt x="94" y="194"/>
                  </a:lnTo>
                  <a:lnTo>
                    <a:pt x="87" y="194"/>
                  </a:lnTo>
                  <a:lnTo>
                    <a:pt x="80" y="193"/>
                  </a:lnTo>
                  <a:lnTo>
                    <a:pt x="74" y="191"/>
                  </a:lnTo>
                  <a:lnTo>
                    <a:pt x="67" y="188"/>
                  </a:lnTo>
                  <a:lnTo>
                    <a:pt x="64" y="187"/>
                  </a:lnTo>
                  <a:lnTo>
                    <a:pt x="55" y="182"/>
                  </a:lnTo>
                  <a:lnTo>
                    <a:pt x="50" y="179"/>
                  </a:lnTo>
                  <a:lnTo>
                    <a:pt x="46" y="176"/>
                  </a:lnTo>
                  <a:lnTo>
                    <a:pt x="41" y="173"/>
                  </a:lnTo>
                  <a:lnTo>
                    <a:pt x="34" y="169"/>
                  </a:lnTo>
                  <a:lnTo>
                    <a:pt x="30" y="164"/>
                  </a:lnTo>
                  <a:lnTo>
                    <a:pt x="27" y="161"/>
                  </a:lnTo>
                  <a:lnTo>
                    <a:pt x="21" y="157"/>
                  </a:lnTo>
                  <a:lnTo>
                    <a:pt x="19" y="151"/>
                  </a:lnTo>
                  <a:lnTo>
                    <a:pt x="16" y="147"/>
                  </a:lnTo>
                  <a:lnTo>
                    <a:pt x="12" y="144"/>
                  </a:lnTo>
                  <a:lnTo>
                    <a:pt x="11" y="138"/>
                  </a:lnTo>
                  <a:lnTo>
                    <a:pt x="7" y="132"/>
                  </a:lnTo>
                  <a:lnTo>
                    <a:pt x="5" y="127"/>
                  </a:lnTo>
                  <a:lnTo>
                    <a:pt x="4" y="123"/>
                  </a:lnTo>
                  <a:lnTo>
                    <a:pt x="2" y="116"/>
                  </a:lnTo>
                  <a:lnTo>
                    <a:pt x="0" y="111"/>
                  </a:lnTo>
                  <a:lnTo>
                    <a:pt x="0" y="108"/>
                  </a:lnTo>
                  <a:lnTo>
                    <a:pt x="0" y="104"/>
                  </a:lnTo>
                  <a:lnTo>
                    <a:pt x="0" y="99"/>
                  </a:lnTo>
                  <a:lnTo>
                    <a:pt x="0" y="96"/>
                  </a:lnTo>
                  <a:lnTo>
                    <a:pt x="0" y="90"/>
                  </a:lnTo>
                  <a:lnTo>
                    <a:pt x="0" y="84"/>
                  </a:lnTo>
                  <a:lnTo>
                    <a:pt x="0" y="79"/>
                  </a:lnTo>
                  <a:lnTo>
                    <a:pt x="2" y="73"/>
                  </a:lnTo>
                  <a:lnTo>
                    <a:pt x="4" y="68"/>
                  </a:lnTo>
                  <a:lnTo>
                    <a:pt x="5" y="62"/>
                  </a:lnTo>
                  <a:lnTo>
                    <a:pt x="7" y="56"/>
                  </a:lnTo>
                  <a:lnTo>
                    <a:pt x="11" y="50"/>
                  </a:lnTo>
                  <a:lnTo>
                    <a:pt x="14" y="44"/>
                  </a:lnTo>
                  <a:lnTo>
                    <a:pt x="18" y="39"/>
                  </a:lnTo>
                  <a:lnTo>
                    <a:pt x="21" y="34"/>
                  </a:lnTo>
                  <a:lnTo>
                    <a:pt x="23" y="31"/>
                  </a:lnTo>
                  <a:lnTo>
                    <a:pt x="27" y="27"/>
                  </a:lnTo>
                  <a:lnTo>
                    <a:pt x="32" y="22"/>
                  </a:lnTo>
                  <a:lnTo>
                    <a:pt x="35" y="19"/>
                  </a:lnTo>
                  <a:lnTo>
                    <a:pt x="41" y="15"/>
                  </a:lnTo>
                  <a:lnTo>
                    <a:pt x="46" y="13"/>
                  </a:lnTo>
                  <a:lnTo>
                    <a:pt x="51" y="9"/>
                  </a:lnTo>
                  <a:lnTo>
                    <a:pt x="58" y="4"/>
                  </a:lnTo>
                  <a:lnTo>
                    <a:pt x="64" y="1"/>
                  </a:lnTo>
                  <a:lnTo>
                    <a:pt x="73" y="0"/>
                  </a:lnTo>
                </a:path>
              </a:pathLst>
            </a:custGeom>
            <a:solidFill>
              <a:srgbClr val="FF0000"/>
            </a:solidFill>
            <a:ln w="1270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1048" name="Oval 88"/>
            <p:cNvSpPr>
              <a:spLocks noChangeArrowheads="1"/>
            </p:cNvSpPr>
            <p:nvPr/>
          </p:nvSpPr>
          <p:spPr bwMode="auto">
            <a:xfrm>
              <a:off x="490" y="3285"/>
              <a:ext cx="82" cy="72"/>
            </a:xfrm>
            <a:prstGeom prst="ellipse">
              <a:avLst/>
            </a:prstGeom>
            <a:solidFill>
              <a:srgbClr val="FF0000"/>
            </a:solidFill>
            <a:ln w="12700" algn="ctr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1049" name="Rectangle 89"/>
          <p:cNvSpPr>
            <a:spLocks noChangeArrowheads="1"/>
          </p:cNvSpPr>
          <p:nvPr/>
        </p:nvSpPr>
        <p:spPr bwMode="auto">
          <a:xfrm>
            <a:off x="361950" y="1035050"/>
            <a:ext cx="950913" cy="212725"/>
          </a:xfrm>
          <a:prstGeom prst="rect">
            <a:avLst/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50" name="Rectangle 90"/>
          <p:cNvSpPr>
            <a:spLocks noChangeArrowheads="1"/>
          </p:cNvSpPr>
          <p:nvPr/>
        </p:nvSpPr>
        <p:spPr bwMode="auto">
          <a:xfrm>
            <a:off x="361950" y="1485900"/>
            <a:ext cx="950913" cy="212725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51" name="Rectangle 91"/>
          <p:cNvSpPr>
            <a:spLocks noChangeArrowheads="1"/>
          </p:cNvSpPr>
          <p:nvPr/>
        </p:nvSpPr>
        <p:spPr bwMode="auto">
          <a:xfrm>
            <a:off x="1392238" y="952500"/>
            <a:ext cx="69056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Adição</a:t>
            </a:r>
          </a:p>
        </p:txBody>
      </p:sp>
      <p:sp>
        <p:nvSpPr>
          <p:cNvPr id="41052" name="Rectangle 92"/>
          <p:cNvSpPr>
            <a:spLocks noChangeArrowheads="1"/>
          </p:cNvSpPr>
          <p:nvPr/>
        </p:nvSpPr>
        <p:spPr bwMode="auto">
          <a:xfrm>
            <a:off x="1392238" y="1401763"/>
            <a:ext cx="6032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Perda</a:t>
            </a:r>
          </a:p>
        </p:txBody>
      </p:sp>
      <p:sp>
        <p:nvSpPr>
          <p:cNvPr id="41053" name="AutoShape 93"/>
          <p:cNvSpPr>
            <a:spLocks noChangeArrowheads="1"/>
          </p:cNvSpPr>
          <p:nvPr/>
        </p:nvSpPr>
        <p:spPr bwMode="auto">
          <a:xfrm>
            <a:off x="3244850" y="1522413"/>
            <a:ext cx="1668463" cy="646906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54" name="Rectangle 94"/>
          <p:cNvSpPr>
            <a:spLocks noChangeArrowheads="1"/>
          </p:cNvSpPr>
          <p:nvPr/>
        </p:nvSpPr>
        <p:spPr bwMode="auto">
          <a:xfrm>
            <a:off x="3703638" y="1663700"/>
            <a:ext cx="9271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Adubação</a:t>
            </a:r>
          </a:p>
        </p:txBody>
      </p:sp>
      <p:sp>
        <p:nvSpPr>
          <p:cNvPr id="41055" name="AutoShape 95"/>
          <p:cNvSpPr>
            <a:spLocks noChangeArrowheads="1"/>
          </p:cNvSpPr>
          <p:nvPr/>
        </p:nvSpPr>
        <p:spPr bwMode="auto">
          <a:xfrm>
            <a:off x="7378700" y="1558925"/>
            <a:ext cx="1590675" cy="834761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56" name="Rectangle 96"/>
          <p:cNvSpPr>
            <a:spLocks noChangeArrowheads="1"/>
          </p:cNvSpPr>
          <p:nvPr/>
        </p:nvSpPr>
        <p:spPr bwMode="auto">
          <a:xfrm>
            <a:off x="7646988" y="1739900"/>
            <a:ext cx="119062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Precipitações</a:t>
            </a:r>
          </a:p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Atmosféricas</a:t>
            </a:r>
          </a:p>
        </p:txBody>
      </p:sp>
      <p:sp>
        <p:nvSpPr>
          <p:cNvPr id="41057" name="Freeform 97"/>
          <p:cNvSpPr>
            <a:spLocks/>
          </p:cNvSpPr>
          <p:nvPr/>
        </p:nvSpPr>
        <p:spPr bwMode="auto">
          <a:xfrm>
            <a:off x="1797050" y="4224338"/>
            <a:ext cx="1422400" cy="893762"/>
          </a:xfrm>
          <a:custGeom>
            <a:avLst/>
            <a:gdLst/>
            <a:ahLst/>
            <a:cxnLst>
              <a:cxn ang="0">
                <a:pos x="1006" y="0"/>
              </a:cxn>
              <a:cxn ang="0">
                <a:pos x="0" y="0"/>
              </a:cxn>
              <a:cxn ang="0">
                <a:pos x="0" y="327"/>
              </a:cxn>
              <a:cxn ang="0">
                <a:pos x="570" y="327"/>
              </a:cxn>
              <a:cxn ang="0">
                <a:pos x="832" y="562"/>
              </a:cxn>
              <a:cxn ang="0">
                <a:pos x="699" y="327"/>
              </a:cxn>
              <a:cxn ang="0">
                <a:pos x="1006" y="327"/>
              </a:cxn>
              <a:cxn ang="0">
                <a:pos x="1006" y="0"/>
              </a:cxn>
            </a:cxnLst>
            <a:rect l="0" t="0" r="r" b="b"/>
            <a:pathLst>
              <a:path w="1007" h="563">
                <a:moveTo>
                  <a:pt x="1006" y="0"/>
                </a:moveTo>
                <a:lnTo>
                  <a:pt x="0" y="0"/>
                </a:lnTo>
                <a:lnTo>
                  <a:pt x="0" y="327"/>
                </a:lnTo>
                <a:lnTo>
                  <a:pt x="570" y="327"/>
                </a:lnTo>
                <a:lnTo>
                  <a:pt x="832" y="562"/>
                </a:lnTo>
                <a:lnTo>
                  <a:pt x="699" y="327"/>
                </a:lnTo>
                <a:lnTo>
                  <a:pt x="1006" y="327"/>
                </a:lnTo>
                <a:lnTo>
                  <a:pt x="1006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1058" name="Rectangle 98"/>
          <p:cNvSpPr>
            <a:spLocks noChangeArrowheads="1"/>
          </p:cNvSpPr>
          <p:nvPr/>
        </p:nvSpPr>
        <p:spPr bwMode="auto">
          <a:xfrm>
            <a:off x="514350" y="2757488"/>
            <a:ext cx="78740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Colheita</a:t>
            </a:r>
          </a:p>
        </p:txBody>
      </p:sp>
      <p:sp>
        <p:nvSpPr>
          <p:cNvPr id="41059" name="Freeform 99"/>
          <p:cNvSpPr>
            <a:spLocks/>
          </p:cNvSpPr>
          <p:nvPr/>
        </p:nvSpPr>
        <p:spPr bwMode="auto">
          <a:xfrm>
            <a:off x="4799013" y="2757488"/>
            <a:ext cx="1682750" cy="1119187"/>
          </a:xfrm>
          <a:custGeom>
            <a:avLst/>
            <a:gdLst/>
            <a:ahLst/>
            <a:cxnLst>
              <a:cxn ang="0">
                <a:pos x="1191" y="0"/>
              </a:cxn>
              <a:cxn ang="0">
                <a:pos x="0" y="0"/>
              </a:cxn>
              <a:cxn ang="0">
                <a:pos x="0" y="410"/>
              </a:cxn>
              <a:cxn ang="0">
                <a:pos x="673" y="410"/>
              </a:cxn>
              <a:cxn ang="0">
                <a:pos x="984" y="704"/>
              </a:cxn>
              <a:cxn ang="0">
                <a:pos x="829" y="410"/>
              </a:cxn>
              <a:cxn ang="0">
                <a:pos x="1191" y="410"/>
              </a:cxn>
              <a:cxn ang="0">
                <a:pos x="1191" y="0"/>
              </a:cxn>
            </a:cxnLst>
            <a:rect l="0" t="0" r="r" b="b"/>
            <a:pathLst>
              <a:path w="1192" h="705">
                <a:moveTo>
                  <a:pt x="1191" y="0"/>
                </a:moveTo>
                <a:lnTo>
                  <a:pt x="0" y="0"/>
                </a:lnTo>
                <a:lnTo>
                  <a:pt x="0" y="410"/>
                </a:lnTo>
                <a:lnTo>
                  <a:pt x="673" y="410"/>
                </a:lnTo>
                <a:lnTo>
                  <a:pt x="984" y="704"/>
                </a:lnTo>
                <a:lnTo>
                  <a:pt x="829" y="410"/>
                </a:lnTo>
                <a:lnTo>
                  <a:pt x="1191" y="410"/>
                </a:lnTo>
                <a:lnTo>
                  <a:pt x="1191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1060" name="Rectangle 100"/>
          <p:cNvSpPr>
            <a:spLocks noChangeArrowheads="1"/>
          </p:cNvSpPr>
          <p:nvPr/>
        </p:nvSpPr>
        <p:spPr bwMode="auto">
          <a:xfrm>
            <a:off x="5010150" y="2868613"/>
            <a:ext cx="11191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Volatilização</a:t>
            </a:r>
          </a:p>
        </p:txBody>
      </p:sp>
      <p:sp>
        <p:nvSpPr>
          <p:cNvPr id="41061" name="AutoShape 101"/>
          <p:cNvSpPr>
            <a:spLocks noChangeArrowheads="1"/>
          </p:cNvSpPr>
          <p:nvPr/>
        </p:nvSpPr>
        <p:spPr bwMode="auto">
          <a:xfrm>
            <a:off x="962025" y="4906963"/>
            <a:ext cx="1311275" cy="459052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62" name="Rectangle 102"/>
          <p:cNvSpPr>
            <a:spLocks noChangeArrowheads="1"/>
          </p:cNvSpPr>
          <p:nvPr/>
        </p:nvSpPr>
        <p:spPr bwMode="auto">
          <a:xfrm>
            <a:off x="1301750" y="4932363"/>
            <a:ext cx="7524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Fixação</a:t>
            </a:r>
          </a:p>
        </p:txBody>
      </p:sp>
      <p:sp>
        <p:nvSpPr>
          <p:cNvPr id="41063" name="AutoShape 103"/>
          <p:cNvSpPr>
            <a:spLocks noChangeArrowheads="1"/>
          </p:cNvSpPr>
          <p:nvPr/>
        </p:nvSpPr>
        <p:spPr bwMode="auto">
          <a:xfrm>
            <a:off x="4324350" y="5130800"/>
            <a:ext cx="1790700" cy="459053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64" name="Rectangle 104"/>
          <p:cNvSpPr>
            <a:spLocks noChangeArrowheads="1"/>
          </p:cNvSpPr>
          <p:nvPr/>
        </p:nvSpPr>
        <p:spPr bwMode="auto">
          <a:xfrm>
            <a:off x="4664075" y="5157788"/>
            <a:ext cx="1198563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Intemperismo</a:t>
            </a:r>
          </a:p>
        </p:txBody>
      </p:sp>
      <p:sp>
        <p:nvSpPr>
          <p:cNvPr id="41065" name="Rectangle 105"/>
          <p:cNvSpPr>
            <a:spLocks noChangeArrowheads="1"/>
          </p:cNvSpPr>
          <p:nvPr/>
        </p:nvSpPr>
        <p:spPr bwMode="auto">
          <a:xfrm>
            <a:off x="2143125" y="4256088"/>
            <a:ext cx="8667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Ciclagem</a:t>
            </a:r>
          </a:p>
        </p:txBody>
      </p:sp>
      <p:sp>
        <p:nvSpPr>
          <p:cNvPr id="41066" name="AutoShape 106"/>
          <p:cNvSpPr>
            <a:spLocks noChangeArrowheads="1"/>
          </p:cNvSpPr>
          <p:nvPr/>
        </p:nvSpPr>
        <p:spPr bwMode="auto">
          <a:xfrm>
            <a:off x="5165725" y="5694363"/>
            <a:ext cx="1430338" cy="459052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67" name="Rectangle 107"/>
          <p:cNvSpPr>
            <a:spLocks noChangeArrowheads="1"/>
          </p:cNvSpPr>
          <p:nvPr/>
        </p:nvSpPr>
        <p:spPr bwMode="auto">
          <a:xfrm>
            <a:off x="5372100" y="5721350"/>
            <a:ext cx="9286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Lixiviação</a:t>
            </a:r>
          </a:p>
        </p:txBody>
      </p:sp>
      <p:sp>
        <p:nvSpPr>
          <p:cNvPr id="41068" name="AutoShape 108"/>
          <p:cNvSpPr>
            <a:spLocks noChangeArrowheads="1"/>
          </p:cNvSpPr>
          <p:nvPr/>
        </p:nvSpPr>
        <p:spPr bwMode="auto">
          <a:xfrm>
            <a:off x="4686300" y="3438525"/>
            <a:ext cx="1068388" cy="800365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69" name="Rectangle 109"/>
          <p:cNvSpPr>
            <a:spLocks noChangeArrowheads="1"/>
          </p:cNvSpPr>
          <p:nvPr/>
        </p:nvSpPr>
        <p:spPr bwMode="auto">
          <a:xfrm>
            <a:off x="4843463" y="3619500"/>
            <a:ext cx="955675" cy="517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Restos</a:t>
            </a:r>
          </a:p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vegetais</a:t>
            </a:r>
          </a:p>
        </p:txBody>
      </p:sp>
      <p:sp>
        <p:nvSpPr>
          <p:cNvPr id="41070" name="AutoShape 110"/>
          <p:cNvSpPr>
            <a:spLocks noChangeArrowheads="1"/>
          </p:cNvSpPr>
          <p:nvPr/>
        </p:nvSpPr>
        <p:spPr bwMode="auto">
          <a:xfrm>
            <a:off x="7634288" y="3778250"/>
            <a:ext cx="1190625" cy="459053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1071" name="Rectangle 111"/>
          <p:cNvSpPr>
            <a:spLocks noChangeArrowheads="1"/>
          </p:cNvSpPr>
          <p:nvPr/>
        </p:nvSpPr>
        <p:spPr bwMode="auto">
          <a:xfrm>
            <a:off x="7893050" y="3879850"/>
            <a:ext cx="7000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Erosão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4848225" y="234950"/>
            <a:ext cx="1411288" cy="2921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2"/>
            </a:solidFill>
            <a:miter lim="800000"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endParaRPr lang="pt-BR"/>
          </a:p>
        </p:txBody>
      </p:sp>
      <p:sp>
        <p:nvSpPr>
          <p:cNvPr id="43013" name="Freeform 5"/>
          <p:cNvSpPr>
            <a:spLocks/>
          </p:cNvSpPr>
          <p:nvPr/>
        </p:nvSpPr>
        <p:spPr bwMode="auto">
          <a:xfrm>
            <a:off x="373063" y="1181100"/>
            <a:ext cx="1100137" cy="458788"/>
          </a:xfrm>
          <a:custGeom>
            <a:avLst/>
            <a:gdLst/>
            <a:ahLst/>
            <a:cxnLst>
              <a:cxn ang="0">
                <a:pos x="779" y="0"/>
              </a:cxn>
              <a:cxn ang="0">
                <a:pos x="0" y="0"/>
              </a:cxn>
              <a:cxn ang="0">
                <a:pos x="0" y="168"/>
              </a:cxn>
              <a:cxn ang="0">
                <a:pos x="441" y="168"/>
              </a:cxn>
              <a:cxn ang="0">
                <a:pos x="644" y="288"/>
              </a:cxn>
              <a:cxn ang="0">
                <a:pos x="542" y="168"/>
              </a:cxn>
              <a:cxn ang="0">
                <a:pos x="779" y="168"/>
              </a:cxn>
              <a:cxn ang="0">
                <a:pos x="779" y="0"/>
              </a:cxn>
            </a:cxnLst>
            <a:rect l="0" t="0" r="r" b="b"/>
            <a:pathLst>
              <a:path w="780" h="289">
                <a:moveTo>
                  <a:pt x="779" y="0"/>
                </a:moveTo>
                <a:lnTo>
                  <a:pt x="0" y="0"/>
                </a:lnTo>
                <a:lnTo>
                  <a:pt x="0" y="168"/>
                </a:lnTo>
                <a:lnTo>
                  <a:pt x="441" y="168"/>
                </a:lnTo>
                <a:lnTo>
                  <a:pt x="644" y="288"/>
                </a:lnTo>
                <a:lnTo>
                  <a:pt x="542" y="168"/>
                </a:lnTo>
                <a:lnTo>
                  <a:pt x="779" y="168"/>
                </a:lnTo>
                <a:lnTo>
                  <a:pt x="779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3014" name="Rectangle 6" descr="Granito"/>
          <p:cNvSpPr>
            <a:spLocks noChangeArrowheads="1"/>
          </p:cNvSpPr>
          <p:nvPr/>
        </p:nvSpPr>
        <p:spPr bwMode="auto">
          <a:xfrm>
            <a:off x="581025" y="2559050"/>
            <a:ext cx="6084888" cy="558800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 w="127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3015" name="Group 7"/>
          <p:cNvGrpSpPr>
            <a:grpSpLocks/>
          </p:cNvGrpSpPr>
          <p:nvPr/>
        </p:nvGrpSpPr>
        <p:grpSpPr bwMode="auto">
          <a:xfrm>
            <a:off x="5757863" y="1092200"/>
            <a:ext cx="930275" cy="546100"/>
            <a:chOff x="4080" y="688"/>
            <a:chExt cx="660" cy="344"/>
          </a:xfrm>
        </p:grpSpPr>
        <p:graphicFrame>
          <p:nvGraphicFramePr>
            <p:cNvPr id="43016" name="Object 8"/>
            <p:cNvGraphicFramePr>
              <a:graphicFrameLocks/>
            </p:cNvGraphicFramePr>
            <p:nvPr/>
          </p:nvGraphicFramePr>
          <p:xfrm>
            <a:off x="4406" y="688"/>
            <a:ext cx="310" cy="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230" name="ClipArt" r:id="rId5" imgW="5756040" imgH="3219120" progId="">
                    <p:embed/>
                  </p:oleObj>
                </mc:Choice>
                <mc:Fallback>
                  <p:oleObj name="ClipArt" r:id="rId5" imgW="5756040" imgH="3219120" progId="">
                    <p:embed/>
                    <p:pic>
                      <p:nvPicPr>
                        <p:cNvPr id="0" name="Picture 8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6" y="688"/>
                          <a:ext cx="310" cy="2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017" name="Line 9"/>
            <p:cNvSpPr>
              <a:spLocks noChangeShapeType="1"/>
            </p:cNvSpPr>
            <p:nvPr/>
          </p:nvSpPr>
          <p:spPr bwMode="auto">
            <a:xfrm flipH="1">
              <a:off x="4080" y="860"/>
              <a:ext cx="198" cy="114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18" name="Line 10"/>
            <p:cNvSpPr>
              <a:spLocks noChangeShapeType="1"/>
            </p:cNvSpPr>
            <p:nvPr/>
          </p:nvSpPr>
          <p:spPr bwMode="auto">
            <a:xfrm flipH="1">
              <a:off x="4212" y="888"/>
              <a:ext cx="198" cy="116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19" name="Line 11"/>
            <p:cNvSpPr>
              <a:spLocks noChangeShapeType="1"/>
            </p:cNvSpPr>
            <p:nvPr/>
          </p:nvSpPr>
          <p:spPr bwMode="auto">
            <a:xfrm flipH="1">
              <a:off x="4344" y="917"/>
              <a:ext cx="198" cy="11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20" name="Line 12"/>
            <p:cNvSpPr>
              <a:spLocks noChangeShapeType="1"/>
            </p:cNvSpPr>
            <p:nvPr/>
          </p:nvSpPr>
          <p:spPr bwMode="auto">
            <a:xfrm flipH="1">
              <a:off x="4542" y="917"/>
              <a:ext cx="198" cy="11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3021" name="Group 13"/>
          <p:cNvGrpSpPr>
            <a:grpSpLocks/>
          </p:cNvGrpSpPr>
          <p:nvPr/>
        </p:nvGrpSpPr>
        <p:grpSpPr bwMode="auto">
          <a:xfrm>
            <a:off x="2328863" y="958850"/>
            <a:ext cx="725487" cy="512763"/>
            <a:chOff x="1650" y="604"/>
            <a:chExt cx="515" cy="323"/>
          </a:xfrm>
        </p:grpSpPr>
        <p:grpSp>
          <p:nvGrpSpPr>
            <p:cNvPr id="43022" name="Group 14"/>
            <p:cNvGrpSpPr>
              <a:grpSpLocks/>
            </p:cNvGrpSpPr>
            <p:nvPr/>
          </p:nvGrpSpPr>
          <p:grpSpPr bwMode="auto">
            <a:xfrm>
              <a:off x="1650" y="622"/>
              <a:ext cx="66" cy="287"/>
              <a:chOff x="1650" y="622"/>
              <a:chExt cx="66" cy="287"/>
            </a:xfrm>
          </p:grpSpPr>
          <p:sp>
            <p:nvSpPr>
              <p:cNvPr id="43023" name="Freeform 15"/>
              <p:cNvSpPr>
                <a:spLocks/>
              </p:cNvSpPr>
              <p:nvPr/>
            </p:nvSpPr>
            <p:spPr bwMode="auto">
              <a:xfrm>
                <a:off x="1650" y="622"/>
                <a:ext cx="66" cy="287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0" y="31"/>
                  </a:cxn>
                  <a:cxn ang="0">
                    <a:pos x="0" y="254"/>
                  </a:cxn>
                  <a:cxn ang="0">
                    <a:pos x="36" y="286"/>
                  </a:cxn>
                  <a:cxn ang="0">
                    <a:pos x="65" y="254"/>
                  </a:cxn>
                  <a:cxn ang="0">
                    <a:pos x="65" y="27"/>
                  </a:cxn>
                  <a:cxn ang="0">
                    <a:pos x="27" y="0"/>
                  </a:cxn>
                </a:cxnLst>
                <a:rect l="0" t="0" r="r" b="b"/>
                <a:pathLst>
                  <a:path w="66" h="287">
                    <a:moveTo>
                      <a:pt x="27" y="0"/>
                    </a:moveTo>
                    <a:lnTo>
                      <a:pt x="0" y="31"/>
                    </a:lnTo>
                    <a:lnTo>
                      <a:pt x="0" y="254"/>
                    </a:lnTo>
                    <a:lnTo>
                      <a:pt x="36" y="286"/>
                    </a:lnTo>
                    <a:lnTo>
                      <a:pt x="65" y="254"/>
                    </a:lnTo>
                    <a:lnTo>
                      <a:pt x="65" y="27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9F9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024" name="Freeform 16"/>
              <p:cNvSpPr>
                <a:spLocks/>
              </p:cNvSpPr>
              <p:nvPr/>
            </p:nvSpPr>
            <p:spPr bwMode="auto">
              <a:xfrm>
                <a:off x="1650" y="622"/>
                <a:ext cx="57" cy="287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45" y="13"/>
                  </a:cxn>
                  <a:cxn ang="0">
                    <a:pos x="27" y="31"/>
                  </a:cxn>
                  <a:cxn ang="0">
                    <a:pos x="27" y="240"/>
                  </a:cxn>
                  <a:cxn ang="0">
                    <a:pos x="56" y="267"/>
                  </a:cxn>
                  <a:cxn ang="0">
                    <a:pos x="36" y="286"/>
                  </a:cxn>
                  <a:cxn ang="0">
                    <a:pos x="0" y="254"/>
                  </a:cxn>
                  <a:cxn ang="0">
                    <a:pos x="0" y="31"/>
                  </a:cxn>
                  <a:cxn ang="0">
                    <a:pos x="27" y="0"/>
                  </a:cxn>
                </a:cxnLst>
                <a:rect l="0" t="0" r="r" b="b"/>
                <a:pathLst>
                  <a:path w="57" h="287">
                    <a:moveTo>
                      <a:pt x="27" y="0"/>
                    </a:moveTo>
                    <a:lnTo>
                      <a:pt x="45" y="13"/>
                    </a:lnTo>
                    <a:lnTo>
                      <a:pt x="27" y="31"/>
                    </a:lnTo>
                    <a:lnTo>
                      <a:pt x="27" y="240"/>
                    </a:lnTo>
                    <a:lnTo>
                      <a:pt x="56" y="267"/>
                    </a:lnTo>
                    <a:lnTo>
                      <a:pt x="36" y="286"/>
                    </a:lnTo>
                    <a:lnTo>
                      <a:pt x="0" y="254"/>
                    </a:lnTo>
                    <a:lnTo>
                      <a:pt x="0" y="31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BFBFD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3025" name="Freeform 17"/>
            <p:cNvSpPr>
              <a:spLocks/>
            </p:cNvSpPr>
            <p:nvPr/>
          </p:nvSpPr>
          <p:spPr bwMode="auto">
            <a:xfrm>
              <a:off x="1659" y="604"/>
              <a:ext cx="450" cy="19"/>
            </a:xfrm>
            <a:custGeom>
              <a:avLst/>
              <a:gdLst/>
              <a:ahLst/>
              <a:cxnLst>
                <a:cxn ang="0">
                  <a:pos x="18" y="18"/>
                </a:cxn>
                <a:cxn ang="0">
                  <a:pos x="0" y="0"/>
                </a:cxn>
                <a:cxn ang="0">
                  <a:pos x="449" y="0"/>
                </a:cxn>
                <a:cxn ang="0">
                  <a:pos x="431" y="18"/>
                </a:cxn>
                <a:cxn ang="0">
                  <a:pos x="18" y="18"/>
                </a:cxn>
              </a:cxnLst>
              <a:rect l="0" t="0" r="r" b="b"/>
              <a:pathLst>
                <a:path w="450" h="19">
                  <a:moveTo>
                    <a:pt x="18" y="18"/>
                  </a:moveTo>
                  <a:lnTo>
                    <a:pt x="0" y="0"/>
                  </a:lnTo>
                  <a:lnTo>
                    <a:pt x="449" y="0"/>
                  </a:lnTo>
                  <a:lnTo>
                    <a:pt x="431" y="18"/>
                  </a:lnTo>
                  <a:lnTo>
                    <a:pt x="18" y="18"/>
                  </a:lnTo>
                </a:path>
              </a:pathLst>
            </a:custGeom>
            <a:solidFill>
              <a:srgbClr val="DFD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26" name="Freeform 18"/>
            <p:cNvSpPr>
              <a:spLocks/>
            </p:cNvSpPr>
            <p:nvPr/>
          </p:nvSpPr>
          <p:spPr bwMode="auto">
            <a:xfrm>
              <a:off x="1670" y="908"/>
              <a:ext cx="448" cy="19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420" y="0"/>
                </a:cxn>
                <a:cxn ang="0">
                  <a:pos x="447" y="14"/>
                </a:cxn>
                <a:cxn ang="0">
                  <a:pos x="429" y="18"/>
                </a:cxn>
                <a:cxn ang="0">
                  <a:pos x="0" y="18"/>
                </a:cxn>
                <a:cxn ang="0">
                  <a:pos x="17" y="0"/>
                </a:cxn>
              </a:cxnLst>
              <a:rect l="0" t="0" r="r" b="b"/>
              <a:pathLst>
                <a:path w="448" h="19">
                  <a:moveTo>
                    <a:pt x="17" y="0"/>
                  </a:moveTo>
                  <a:lnTo>
                    <a:pt x="420" y="0"/>
                  </a:lnTo>
                  <a:lnTo>
                    <a:pt x="447" y="14"/>
                  </a:lnTo>
                  <a:lnTo>
                    <a:pt x="429" y="18"/>
                  </a:lnTo>
                  <a:lnTo>
                    <a:pt x="0" y="18"/>
                  </a:lnTo>
                  <a:lnTo>
                    <a:pt x="17" y="0"/>
                  </a:lnTo>
                </a:path>
              </a:pathLst>
            </a:custGeom>
            <a:solidFill>
              <a:srgbClr val="9F9FB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27" name="Freeform 19"/>
            <p:cNvSpPr>
              <a:spLocks/>
            </p:cNvSpPr>
            <p:nvPr/>
          </p:nvSpPr>
          <p:spPr bwMode="auto">
            <a:xfrm>
              <a:off x="1679" y="622"/>
              <a:ext cx="448" cy="287"/>
            </a:xfrm>
            <a:custGeom>
              <a:avLst/>
              <a:gdLst/>
              <a:ahLst/>
              <a:cxnLst>
                <a:cxn ang="0">
                  <a:pos x="8" y="286"/>
                </a:cxn>
                <a:cxn ang="0">
                  <a:pos x="411" y="286"/>
                </a:cxn>
                <a:cxn ang="0">
                  <a:pos x="447" y="254"/>
                </a:cxn>
                <a:cxn ang="0">
                  <a:pos x="447" y="27"/>
                </a:cxn>
                <a:cxn ang="0">
                  <a:pos x="411" y="0"/>
                </a:cxn>
                <a:cxn ang="0">
                  <a:pos x="0" y="0"/>
                </a:cxn>
                <a:cxn ang="0">
                  <a:pos x="35" y="27"/>
                </a:cxn>
                <a:cxn ang="0">
                  <a:pos x="35" y="254"/>
                </a:cxn>
                <a:cxn ang="0">
                  <a:pos x="8" y="286"/>
                </a:cxn>
              </a:cxnLst>
              <a:rect l="0" t="0" r="r" b="b"/>
              <a:pathLst>
                <a:path w="448" h="287">
                  <a:moveTo>
                    <a:pt x="8" y="286"/>
                  </a:moveTo>
                  <a:lnTo>
                    <a:pt x="411" y="286"/>
                  </a:lnTo>
                  <a:lnTo>
                    <a:pt x="447" y="254"/>
                  </a:lnTo>
                  <a:lnTo>
                    <a:pt x="447" y="27"/>
                  </a:lnTo>
                  <a:lnTo>
                    <a:pt x="411" y="0"/>
                  </a:lnTo>
                  <a:lnTo>
                    <a:pt x="0" y="0"/>
                  </a:lnTo>
                  <a:lnTo>
                    <a:pt x="35" y="27"/>
                  </a:lnTo>
                  <a:lnTo>
                    <a:pt x="35" y="254"/>
                  </a:lnTo>
                  <a:lnTo>
                    <a:pt x="8" y="286"/>
                  </a:lnTo>
                </a:path>
              </a:pathLst>
            </a:custGeom>
            <a:solidFill>
              <a:srgbClr val="DFD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28" name="Freeform 20"/>
            <p:cNvSpPr>
              <a:spLocks/>
            </p:cNvSpPr>
            <p:nvPr/>
          </p:nvSpPr>
          <p:spPr bwMode="auto">
            <a:xfrm>
              <a:off x="1715" y="708"/>
              <a:ext cx="412" cy="10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1" y="0"/>
                </a:cxn>
                <a:cxn ang="0">
                  <a:pos x="411" y="100"/>
                </a:cxn>
                <a:cxn ang="0">
                  <a:pos x="0" y="100"/>
                </a:cxn>
                <a:cxn ang="0">
                  <a:pos x="0" y="0"/>
                </a:cxn>
              </a:cxnLst>
              <a:rect l="0" t="0" r="r" b="b"/>
              <a:pathLst>
                <a:path w="412" h="101">
                  <a:moveTo>
                    <a:pt x="0" y="0"/>
                  </a:moveTo>
                  <a:lnTo>
                    <a:pt x="411" y="0"/>
                  </a:lnTo>
                  <a:lnTo>
                    <a:pt x="411" y="100"/>
                  </a:lnTo>
                  <a:lnTo>
                    <a:pt x="0" y="100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29" name="Freeform 21"/>
            <p:cNvSpPr>
              <a:spLocks/>
            </p:cNvSpPr>
            <p:nvPr/>
          </p:nvSpPr>
          <p:spPr bwMode="auto">
            <a:xfrm>
              <a:off x="1688" y="876"/>
              <a:ext cx="439" cy="33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32"/>
                </a:cxn>
                <a:cxn ang="0">
                  <a:pos x="402" y="32"/>
                </a:cxn>
                <a:cxn ang="0">
                  <a:pos x="438" y="0"/>
                </a:cxn>
                <a:cxn ang="0">
                  <a:pos x="26" y="0"/>
                </a:cxn>
              </a:cxnLst>
              <a:rect l="0" t="0" r="r" b="b"/>
              <a:pathLst>
                <a:path w="439" h="33">
                  <a:moveTo>
                    <a:pt x="26" y="0"/>
                  </a:moveTo>
                  <a:lnTo>
                    <a:pt x="0" y="32"/>
                  </a:lnTo>
                  <a:lnTo>
                    <a:pt x="402" y="32"/>
                  </a:lnTo>
                  <a:lnTo>
                    <a:pt x="438" y="0"/>
                  </a:lnTo>
                  <a:lnTo>
                    <a:pt x="26" y="0"/>
                  </a:lnTo>
                </a:path>
              </a:pathLst>
            </a:custGeom>
            <a:solidFill>
              <a:srgbClr val="DFD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30" name="Rectangle 22"/>
            <p:cNvSpPr>
              <a:spLocks noChangeArrowheads="1"/>
            </p:cNvSpPr>
            <p:nvPr/>
          </p:nvSpPr>
          <p:spPr bwMode="auto">
            <a:xfrm>
              <a:off x="1812" y="702"/>
              <a:ext cx="353" cy="13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defTabSz="762000" eaLnBrk="0" hangingPunct="0"/>
              <a:r>
                <a:rPr lang="pt-BR" sz="800" b="1">
                  <a:solidFill>
                    <a:srgbClr val="FAFD00"/>
                  </a:solidFill>
                  <a:latin typeface="Times New Roman" pitchFamily="18" charset="0"/>
                </a:rPr>
                <a:t>N P K</a:t>
              </a:r>
            </a:p>
          </p:txBody>
        </p:sp>
      </p:grpSp>
      <p:grpSp>
        <p:nvGrpSpPr>
          <p:cNvPr id="43031" name="Group 23"/>
          <p:cNvGrpSpPr>
            <a:grpSpLocks/>
          </p:cNvGrpSpPr>
          <p:nvPr/>
        </p:nvGrpSpPr>
        <p:grpSpPr bwMode="auto">
          <a:xfrm>
            <a:off x="3508375" y="1603375"/>
            <a:ext cx="625475" cy="550863"/>
            <a:chOff x="2486" y="1010"/>
            <a:chExt cx="443" cy="347"/>
          </a:xfrm>
        </p:grpSpPr>
        <p:grpSp>
          <p:nvGrpSpPr>
            <p:cNvPr id="43032" name="Group 24"/>
            <p:cNvGrpSpPr>
              <a:grpSpLocks/>
            </p:cNvGrpSpPr>
            <p:nvPr/>
          </p:nvGrpSpPr>
          <p:grpSpPr bwMode="auto">
            <a:xfrm>
              <a:off x="2600" y="1010"/>
              <a:ext cx="245" cy="347"/>
              <a:chOff x="2600" y="1010"/>
              <a:chExt cx="245" cy="347"/>
            </a:xfrm>
          </p:grpSpPr>
          <p:grpSp>
            <p:nvGrpSpPr>
              <p:cNvPr id="43033" name="Group 25"/>
              <p:cNvGrpSpPr>
                <a:grpSpLocks/>
              </p:cNvGrpSpPr>
              <p:nvPr/>
            </p:nvGrpSpPr>
            <p:grpSpPr bwMode="auto">
              <a:xfrm>
                <a:off x="2651" y="1010"/>
                <a:ext cx="61" cy="347"/>
                <a:chOff x="2651" y="1010"/>
                <a:chExt cx="61" cy="347"/>
              </a:xfrm>
            </p:grpSpPr>
            <p:sp>
              <p:nvSpPr>
                <p:cNvPr id="43034" name="Freeform 26"/>
                <p:cNvSpPr>
                  <a:spLocks/>
                </p:cNvSpPr>
                <p:nvPr/>
              </p:nvSpPr>
              <p:spPr bwMode="auto">
                <a:xfrm>
                  <a:off x="2651" y="1010"/>
                  <a:ext cx="41" cy="347"/>
                </a:xfrm>
                <a:custGeom>
                  <a:avLst/>
                  <a:gdLst/>
                  <a:ahLst/>
                  <a:cxnLst>
                    <a:cxn ang="0">
                      <a:pos x="36" y="4"/>
                    </a:cxn>
                    <a:cxn ang="0">
                      <a:pos x="0" y="346"/>
                    </a:cxn>
                    <a:cxn ang="0">
                      <a:pos x="3" y="344"/>
                    </a:cxn>
                    <a:cxn ang="0">
                      <a:pos x="40" y="0"/>
                    </a:cxn>
                    <a:cxn ang="0">
                      <a:pos x="36" y="4"/>
                    </a:cxn>
                  </a:cxnLst>
                  <a:rect l="0" t="0" r="r" b="b"/>
                  <a:pathLst>
                    <a:path w="41" h="347">
                      <a:moveTo>
                        <a:pt x="36" y="4"/>
                      </a:moveTo>
                      <a:lnTo>
                        <a:pt x="0" y="346"/>
                      </a:lnTo>
                      <a:lnTo>
                        <a:pt x="3" y="344"/>
                      </a:lnTo>
                      <a:lnTo>
                        <a:pt x="40" y="0"/>
                      </a:lnTo>
                      <a:lnTo>
                        <a:pt x="36" y="4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rgbClr val="402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107763" dir="2700000" algn="ctr" rotWithShape="0">
                    <a:schemeClr val="accent2">
                      <a:alpha val="50000"/>
                    </a:schemeClr>
                  </a:outerShdw>
                </a:effec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43035" name="Group 27"/>
                <p:cNvGrpSpPr>
                  <a:grpSpLocks/>
                </p:cNvGrpSpPr>
                <p:nvPr/>
              </p:nvGrpSpPr>
              <p:grpSpPr bwMode="auto">
                <a:xfrm>
                  <a:off x="2667" y="1025"/>
                  <a:ext cx="45" cy="82"/>
                  <a:chOff x="2667" y="1025"/>
                  <a:chExt cx="45" cy="82"/>
                </a:xfrm>
              </p:grpSpPr>
              <p:sp>
                <p:nvSpPr>
                  <p:cNvPr id="43036" name="Freeform 28"/>
                  <p:cNvSpPr>
                    <a:spLocks/>
                  </p:cNvSpPr>
                  <p:nvPr/>
                </p:nvSpPr>
                <p:spPr bwMode="auto">
                  <a:xfrm>
                    <a:off x="2667" y="1025"/>
                    <a:ext cx="27" cy="82"/>
                  </a:xfrm>
                  <a:custGeom>
                    <a:avLst/>
                    <a:gdLst/>
                    <a:ahLst/>
                    <a:cxnLst>
                      <a:cxn ang="0">
                        <a:pos x="9" y="1"/>
                      </a:cxn>
                      <a:cxn ang="0">
                        <a:pos x="8" y="3"/>
                      </a:cxn>
                      <a:cxn ang="0">
                        <a:pos x="5" y="6"/>
                      </a:cxn>
                      <a:cxn ang="0">
                        <a:pos x="0" y="74"/>
                      </a:cxn>
                      <a:cxn ang="0">
                        <a:pos x="0" y="77"/>
                      </a:cxn>
                      <a:cxn ang="0">
                        <a:pos x="3" y="80"/>
                      </a:cxn>
                      <a:cxn ang="0">
                        <a:pos x="8" y="81"/>
                      </a:cxn>
                      <a:cxn ang="0">
                        <a:pos x="11" y="81"/>
                      </a:cxn>
                      <a:cxn ang="0">
                        <a:pos x="14" y="80"/>
                      </a:cxn>
                      <a:cxn ang="0">
                        <a:pos x="18" y="79"/>
                      </a:cxn>
                      <a:cxn ang="0">
                        <a:pos x="21" y="75"/>
                      </a:cxn>
                      <a:cxn ang="0">
                        <a:pos x="26" y="8"/>
                      </a:cxn>
                      <a:cxn ang="0">
                        <a:pos x="26" y="4"/>
                      </a:cxn>
                      <a:cxn ang="0">
                        <a:pos x="24" y="2"/>
                      </a:cxn>
                      <a:cxn ang="0">
                        <a:pos x="20" y="0"/>
                      </a:cxn>
                      <a:cxn ang="0">
                        <a:pos x="14" y="0"/>
                      </a:cxn>
                      <a:cxn ang="0">
                        <a:pos x="9" y="1"/>
                      </a:cxn>
                    </a:cxnLst>
                    <a:rect l="0" t="0" r="r" b="b"/>
                    <a:pathLst>
                      <a:path w="27" h="82">
                        <a:moveTo>
                          <a:pt x="9" y="1"/>
                        </a:moveTo>
                        <a:lnTo>
                          <a:pt x="8" y="3"/>
                        </a:lnTo>
                        <a:lnTo>
                          <a:pt x="5" y="6"/>
                        </a:lnTo>
                        <a:lnTo>
                          <a:pt x="0" y="74"/>
                        </a:lnTo>
                        <a:lnTo>
                          <a:pt x="0" y="77"/>
                        </a:lnTo>
                        <a:lnTo>
                          <a:pt x="3" y="80"/>
                        </a:lnTo>
                        <a:lnTo>
                          <a:pt x="8" y="81"/>
                        </a:lnTo>
                        <a:lnTo>
                          <a:pt x="11" y="81"/>
                        </a:lnTo>
                        <a:lnTo>
                          <a:pt x="14" y="80"/>
                        </a:lnTo>
                        <a:lnTo>
                          <a:pt x="18" y="79"/>
                        </a:lnTo>
                        <a:lnTo>
                          <a:pt x="21" y="75"/>
                        </a:lnTo>
                        <a:lnTo>
                          <a:pt x="26" y="8"/>
                        </a:lnTo>
                        <a:lnTo>
                          <a:pt x="26" y="4"/>
                        </a:lnTo>
                        <a:lnTo>
                          <a:pt x="24" y="2"/>
                        </a:lnTo>
                        <a:lnTo>
                          <a:pt x="20" y="0"/>
                        </a:lnTo>
                        <a:lnTo>
                          <a:pt x="14" y="0"/>
                        </a:lnTo>
                        <a:lnTo>
                          <a:pt x="9" y="1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037" name="Freeform 29"/>
                  <p:cNvSpPr>
                    <a:spLocks/>
                  </p:cNvSpPr>
                  <p:nvPr/>
                </p:nvSpPr>
                <p:spPr bwMode="auto">
                  <a:xfrm>
                    <a:off x="2687" y="1028"/>
                    <a:ext cx="25" cy="76"/>
                  </a:xfrm>
                  <a:custGeom>
                    <a:avLst/>
                    <a:gdLst/>
                    <a:ahLst/>
                    <a:cxnLst>
                      <a:cxn ang="0">
                        <a:pos x="24" y="0"/>
                      </a:cxn>
                      <a:cxn ang="0">
                        <a:pos x="0" y="75"/>
                      </a:cxn>
                      <a:cxn ang="0">
                        <a:pos x="8" y="71"/>
                      </a:cxn>
                      <a:cxn ang="0">
                        <a:pos x="24" y="3"/>
                      </a:cxn>
                      <a:cxn ang="0">
                        <a:pos x="24" y="0"/>
                      </a:cxn>
                    </a:cxnLst>
                    <a:rect l="0" t="0" r="r" b="b"/>
                    <a:pathLst>
                      <a:path w="25" h="76">
                        <a:moveTo>
                          <a:pt x="24" y="0"/>
                        </a:moveTo>
                        <a:lnTo>
                          <a:pt x="0" y="75"/>
                        </a:lnTo>
                        <a:lnTo>
                          <a:pt x="8" y="71"/>
                        </a:lnTo>
                        <a:lnTo>
                          <a:pt x="24" y="3"/>
                        </a:lnTo>
                        <a:lnTo>
                          <a:pt x="24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43038" name="Group 30"/>
              <p:cNvGrpSpPr>
                <a:grpSpLocks/>
              </p:cNvGrpSpPr>
              <p:nvPr/>
            </p:nvGrpSpPr>
            <p:grpSpPr bwMode="auto">
              <a:xfrm>
                <a:off x="2600" y="1053"/>
                <a:ext cx="245" cy="304"/>
                <a:chOff x="2600" y="1053"/>
                <a:chExt cx="245" cy="304"/>
              </a:xfrm>
            </p:grpSpPr>
            <p:grpSp>
              <p:nvGrpSpPr>
                <p:cNvPr id="43039" name="Group 31"/>
                <p:cNvGrpSpPr>
                  <a:grpSpLocks/>
                </p:cNvGrpSpPr>
                <p:nvPr/>
              </p:nvGrpSpPr>
              <p:grpSpPr bwMode="auto">
                <a:xfrm>
                  <a:off x="2651" y="1059"/>
                  <a:ext cx="137" cy="298"/>
                  <a:chOff x="2651" y="1059"/>
                  <a:chExt cx="137" cy="298"/>
                </a:xfrm>
              </p:grpSpPr>
              <p:sp>
                <p:nvSpPr>
                  <p:cNvPr id="43040" name="Freeform 32"/>
                  <p:cNvSpPr>
                    <a:spLocks/>
                  </p:cNvSpPr>
                  <p:nvPr/>
                </p:nvSpPr>
                <p:spPr bwMode="auto">
                  <a:xfrm>
                    <a:off x="2651" y="1059"/>
                    <a:ext cx="137" cy="298"/>
                  </a:xfrm>
                  <a:custGeom>
                    <a:avLst/>
                    <a:gdLst/>
                    <a:ahLst/>
                    <a:cxnLst>
                      <a:cxn ang="0">
                        <a:pos x="0" y="297"/>
                      </a:cxn>
                      <a:cxn ang="0">
                        <a:pos x="3" y="278"/>
                      </a:cxn>
                      <a:cxn ang="0">
                        <a:pos x="6" y="257"/>
                      </a:cxn>
                      <a:cxn ang="0">
                        <a:pos x="13" y="222"/>
                      </a:cxn>
                      <a:cxn ang="0">
                        <a:pos x="21" y="194"/>
                      </a:cxn>
                      <a:cxn ang="0">
                        <a:pos x="30" y="173"/>
                      </a:cxn>
                      <a:cxn ang="0">
                        <a:pos x="34" y="156"/>
                      </a:cxn>
                      <a:cxn ang="0">
                        <a:pos x="42" y="137"/>
                      </a:cxn>
                      <a:cxn ang="0">
                        <a:pos x="51" y="116"/>
                      </a:cxn>
                      <a:cxn ang="0">
                        <a:pos x="61" y="91"/>
                      </a:cxn>
                      <a:cxn ang="0">
                        <a:pos x="70" y="75"/>
                      </a:cxn>
                      <a:cxn ang="0">
                        <a:pos x="78" y="62"/>
                      </a:cxn>
                      <a:cxn ang="0">
                        <a:pos x="85" y="51"/>
                      </a:cxn>
                      <a:cxn ang="0">
                        <a:pos x="96" y="38"/>
                      </a:cxn>
                      <a:cxn ang="0">
                        <a:pos x="105" y="29"/>
                      </a:cxn>
                      <a:cxn ang="0">
                        <a:pos x="114" y="21"/>
                      </a:cxn>
                      <a:cxn ang="0">
                        <a:pos x="136" y="0"/>
                      </a:cxn>
                      <a:cxn ang="0">
                        <a:pos x="118" y="30"/>
                      </a:cxn>
                      <a:cxn ang="0">
                        <a:pos x="112" y="40"/>
                      </a:cxn>
                      <a:cxn ang="0">
                        <a:pos x="105" y="49"/>
                      </a:cxn>
                      <a:cxn ang="0">
                        <a:pos x="96" y="63"/>
                      </a:cxn>
                      <a:cxn ang="0">
                        <a:pos x="88" y="76"/>
                      </a:cxn>
                      <a:cxn ang="0">
                        <a:pos x="82" y="89"/>
                      </a:cxn>
                      <a:cxn ang="0">
                        <a:pos x="75" y="104"/>
                      </a:cxn>
                      <a:cxn ang="0">
                        <a:pos x="66" y="126"/>
                      </a:cxn>
                      <a:cxn ang="0">
                        <a:pos x="58" y="146"/>
                      </a:cxn>
                      <a:cxn ang="0">
                        <a:pos x="48" y="168"/>
                      </a:cxn>
                      <a:cxn ang="0">
                        <a:pos x="40" y="188"/>
                      </a:cxn>
                      <a:cxn ang="0">
                        <a:pos x="33" y="212"/>
                      </a:cxn>
                      <a:cxn ang="0">
                        <a:pos x="27" y="232"/>
                      </a:cxn>
                      <a:cxn ang="0">
                        <a:pos x="21" y="259"/>
                      </a:cxn>
                      <a:cxn ang="0">
                        <a:pos x="18" y="279"/>
                      </a:cxn>
                      <a:cxn ang="0">
                        <a:pos x="15" y="297"/>
                      </a:cxn>
                      <a:cxn ang="0">
                        <a:pos x="0" y="297"/>
                      </a:cxn>
                    </a:cxnLst>
                    <a:rect l="0" t="0" r="r" b="b"/>
                    <a:pathLst>
                      <a:path w="137" h="298">
                        <a:moveTo>
                          <a:pt x="0" y="297"/>
                        </a:moveTo>
                        <a:lnTo>
                          <a:pt x="3" y="278"/>
                        </a:lnTo>
                        <a:lnTo>
                          <a:pt x="6" y="257"/>
                        </a:lnTo>
                        <a:lnTo>
                          <a:pt x="13" y="222"/>
                        </a:lnTo>
                        <a:lnTo>
                          <a:pt x="21" y="194"/>
                        </a:lnTo>
                        <a:lnTo>
                          <a:pt x="30" y="173"/>
                        </a:lnTo>
                        <a:lnTo>
                          <a:pt x="34" y="156"/>
                        </a:lnTo>
                        <a:lnTo>
                          <a:pt x="42" y="137"/>
                        </a:lnTo>
                        <a:lnTo>
                          <a:pt x="51" y="116"/>
                        </a:lnTo>
                        <a:lnTo>
                          <a:pt x="61" y="91"/>
                        </a:lnTo>
                        <a:lnTo>
                          <a:pt x="70" y="75"/>
                        </a:lnTo>
                        <a:lnTo>
                          <a:pt x="78" y="62"/>
                        </a:lnTo>
                        <a:lnTo>
                          <a:pt x="85" y="51"/>
                        </a:lnTo>
                        <a:lnTo>
                          <a:pt x="96" y="38"/>
                        </a:lnTo>
                        <a:lnTo>
                          <a:pt x="105" y="29"/>
                        </a:lnTo>
                        <a:lnTo>
                          <a:pt x="114" y="21"/>
                        </a:lnTo>
                        <a:lnTo>
                          <a:pt x="136" y="0"/>
                        </a:lnTo>
                        <a:lnTo>
                          <a:pt x="118" y="30"/>
                        </a:lnTo>
                        <a:lnTo>
                          <a:pt x="112" y="40"/>
                        </a:lnTo>
                        <a:lnTo>
                          <a:pt x="105" y="49"/>
                        </a:lnTo>
                        <a:lnTo>
                          <a:pt x="96" y="63"/>
                        </a:lnTo>
                        <a:lnTo>
                          <a:pt x="88" y="76"/>
                        </a:lnTo>
                        <a:lnTo>
                          <a:pt x="82" y="89"/>
                        </a:lnTo>
                        <a:lnTo>
                          <a:pt x="75" y="104"/>
                        </a:lnTo>
                        <a:lnTo>
                          <a:pt x="66" y="126"/>
                        </a:lnTo>
                        <a:lnTo>
                          <a:pt x="58" y="146"/>
                        </a:lnTo>
                        <a:lnTo>
                          <a:pt x="48" y="168"/>
                        </a:lnTo>
                        <a:lnTo>
                          <a:pt x="40" y="188"/>
                        </a:lnTo>
                        <a:lnTo>
                          <a:pt x="33" y="212"/>
                        </a:lnTo>
                        <a:lnTo>
                          <a:pt x="27" y="232"/>
                        </a:lnTo>
                        <a:lnTo>
                          <a:pt x="21" y="259"/>
                        </a:lnTo>
                        <a:lnTo>
                          <a:pt x="18" y="279"/>
                        </a:lnTo>
                        <a:lnTo>
                          <a:pt x="15" y="297"/>
                        </a:lnTo>
                        <a:lnTo>
                          <a:pt x="0" y="297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rgbClr val="402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041" name="Freeform 33"/>
                  <p:cNvSpPr>
                    <a:spLocks/>
                  </p:cNvSpPr>
                  <p:nvPr/>
                </p:nvSpPr>
                <p:spPr bwMode="auto">
                  <a:xfrm>
                    <a:off x="2693" y="1097"/>
                    <a:ext cx="61" cy="126"/>
                  </a:xfrm>
                  <a:custGeom>
                    <a:avLst/>
                    <a:gdLst/>
                    <a:ahLst/>
                    <a:cxnLst>
                      <a:cxn ang="0">
                        <a:pos x="60" y="0"/>
                      </a:cxn>
                      <a:cxn ang="0">
                        <a:pos x="44" y="23"/>
                      </a:cxn>
                      <a:cxn ang="0">
                        <a:pos x="32" y="44"/>
                      </a:cxn>
                      <a:cxn ang="0">
                        <a:pos x="23" y="69"/>
                      </a:cxn>
                      <a:cxn ang="0">
                        <a:pos x="9" y="102"/>
                      </a:cxn>
                      <a:cxn ang="0">
                        <a:pos x="0" y="125"/>
                      </a:cxn>
                      <a:cxn ang="0">
                        <a:pos x="9" y="98"/>
                      </a:cxn>
                      <a:cxn ang="0">
                        <a:pos x="15" y="78"/>
                      </a:cxn>
                      <a:cxn ang="0">
                        <a:pos x="23" y="59"/>
                      </a:cxn>
                      <a:cxn ang="0">
                        <a:pos x="32" y="41"/>
                      </a:cxn>
                      <a:cxn ang="0">
                        <a:pos x="42" y="23"/>
                      </a:cxn>
                      <a:cxn ang="0">
                        <a:pos x="60" y="0"/>
                      </a:cxn>
                    </a:cxnLst>
                    <a:rect l="0" t="0" r="r" b="b"/>
                    <a:pathLst>
                      <a:path w="61" h="126">
                        <a:moveTo>
                          <a:pt x="60" y="0"/>
                        </a:moveTo>
                        <a:lnTo>
                          <a:pt x="44" y="23"/>
                        </a:lnTo>
                        <a:lnTo>
                          <a:pt x="32" y="44"/>
                        </a:lnTo>
                        <a:lnTo>
                          <a:pt x="23" y="69"/>
                        </a:lnTo>
                        <a:lnTo>
                          <a:pt x="9" y="102"/>
                        </a:lnTo>
                        <a:lnTo>
                          <a:pt x="0" y="125"/>
                        </a:lnTo>
                        <a:lnTo>
                          <a:pt x="9" y="98"/>
                        </a:lnTo>
                        <a:lnTo>
                          <a:pt x="15" y="78"/>
                        </a:lnTo>
                        <a:lnTo>
                          <a:pt x="23" y="59"/>
                        </a:lnTo>
                        <a:lnTo>
                          <a:pt x="32" y="41"/>
                        </a:lnTo>
                        <a:lnTo>
                          <a:pt x="42" y="23"/>
                        </a:lnTo>
                        <a:lnTo>
                          <a:pt x="6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3042" name="Group 34"/>
                <p:cNvGrpSpPr>
                  <a:grpSpLocks/>
                </p:cNvGrpSpPr>
                <p:nvPr/>
              </p:nvGrpSpPr>
              <p:grpSpPr bwMode="auto">
                <a:xfrm>
                  <a:off x="2652" y="1163"/>
                  <a:ext cx="193" cy="194"/>
                  <a:chOff x="2652" y="1163"/>
                  <a:chExt cx="193" cy="194"/>
                </a:xfrm>
              </p:grpSpPr>
              <p:sp>
                <p:nvSpPr>
                  <p:cNvPr id="43043" name="Freeform 35"/>
                  <p:cNvSpPr>
                    <a:spLocks/>
                  </p:cNvSpPr>
                  <p:nvPr/>
                </p:nvSpPr>
                <p:spPr bwMode="auto">
                  <a:xfrm>
                    <a:off x="2652" y="1163"/>
                    <a:ext cx="193" cy="194"/>
                  </a:xfrm>
                  <a:custGeom>
                    <a:avLst/>
                    <a:gdLst/>
                    <a:ahLst/>
                    <a:cxnLst>
                      <a:cxn ang="0">
                        <a:pos x="0" y="193"/>
                      </a:cxn>
                      <a:cxn ang="0">
                        <a:pos x="5" y="167"/>
                      </a:cxn>
                      <a:cxn ang="0">
                        <a:pos x="6" y="151"/>
                      </a:cxn>
                      <a:cxn ang="0">
                        <a:pos x="9" y="137"/>
                      </a:cxn>
                      <a:cxn ang="0">
                        <a:pos x="14" y="119"/>
                      </a:cxn>
                      <a:cxn ang="0">
                        <a:pos x="20" y="107"/>
                      </a:cxn>
                      <a:cxn ang="0">
                        <a:pos x="27" y="91"/>
                      </a:cxn>
                      <a:cxn ang="0">
                        <a:pos x="35" y="76"/>
                      </a:cxn>
                      <a:cxn ang="0">
                        <a:pos x="44" y="65"/>
                      </a:cxn>
                      <a:cxn ang="0">
                        <a:pos x="50" y="55"/>
                      </a:cxn>
                      <a:cxn ang="0">
                        <a:pos x="59" y="46"/>
                      </a:cxn>
                      <a:cxn ang="0">
                        <a:pos x="72" y="35"/>
                      </a:cxn>
                      <a:cxn ang="0">
                        <a:pos x="86" y="26"/>
                      </a:cxn>
                      <a:cxn ang="0">
                        <a:pos x="101" y="17"/>
                      </a:cxn>
                      <a:cxn ang="0">
                        <a:pos x="114" y="11"/>
                      </a:cxn>
                      <a:cxn ang="0">
                        <a:pos x="129" y="5"/>
                      </a:cxn>
                      <a:cxn ang="0">
                        <a:pos x="144" y="2"/>
                      </a:cxn>
                      <a:cxn ang="0">
                        <a:pos x="162" y="0"/>
                      </a:cxn>
                      <a:cxn ang="0">
                        <a:pos x="192" y="2"/>
                      </a:cxn>
                      <a:cxn ang="0">
                        <a:pos x="164" y="8"/>
                      </a:cxn>
                      <a:cxn ang="0">
                        <a:pos x="153" y="11"/>
                      </a:cxn>
                      <a:cxn ang="0">
                        <a:pos x="141" y="14"/>
                      </a:cxn>
                      <a:cxn ang="0">
                        <a:pos x="128" y="20"/>
                      </a:cxn>
                      <a:cxn ang="0">
                        <a:pos x="114" y="26"/>
                      </a:cxn>
                      <a:cxn ang="0">
                        <a:pos x="102" y="32"/>
                      </a:cxn>
                      <a:cxn ang="0">
                        <a:pos x="90" y="41"/>
                      </a:cxn>
                      <a:cxn ang="0">
                        <a:pos x="78" y="50"/>
                      </a:cxn>
                      <a:cxn ang="0">
                        <a:pos x="71" y="58"/>
                      </a:cxn>
                      <a:cxn ang="0">
                        <a:pos x="62" y="65"/>
                      </a:cxn>
                      <a:cxn ang="0">
                        <a:pos x="54" y="77"/>
                      </a:cxn>
                      <a:cxn ang="0">
                        <a:pos x="45" y="89"/>
                      </a:cxn>
                      <a:cxn ang="0">
                        <a:pos x="38" y="104"/>
                      </a:cxn>
                      <a:cxn ang="0">
                        <a:pos x="32" y="118"/>
                      </a:cxn>
                      <a:cxn ang="0">
                        <a:pos x="27" y="133"/>
                      </a:cxn>
                      <a:cxn ang="0">
                        <a:pos x="24" y="146"/>
                      </a:cxn>
                      <a:cxn ang="0">
                        <a:pos x="21" y="164"/>
                      </a:cxn>
                      <a:cxn ang="0">
                        <a:pos x="18" y="179"/>
                      </a:cxn>
                      <a:cxn ang="0">
                        <a:pos x="17" y="193"/>
                      </a:cxn>
                      <a:cxn ang="0">
                        <a:pos x="0" y="193"/>
                      </a:cxn>
                    </a:cxnLst>
                    <a:rect l="0" t="0" r="r" b="b"/>
                    <a:pathLst>
                      <a:path w="193" h="194">
                        <a:moveTo>
                          <a:pt x="0" y="193"/>
                        </a:moveTo>
                        <a:lnTo>
                          <a:pt x="5" y="167"/>
                        </a:lnTo>
                        <a:lnTo>
                          <a:pt x="6" y="151"/>
                        </a:lnTo>
                        <a:lnTo>
                          <a:pt x="9" y="137"/>
                        </a:lnTo>
                        <a:lnTo>
                          <a:pt x="14" y="119"/>
                        </a:lnTo>
                        <a:lnTo>
                          <a:pt x="20" y="107"/>
                        </a:lnTo>
                        <a:lnTo>
                          <a:pt x="27" y="91"/>
                        </a:lnTo>
                        <a:lnTo>
                          <a:pt x="35" y="76"/>
                        </a:lnTo>
                        <a:lnTo>
                          <a:pt x="44" y="65"/>
                        </a:lnTo>
                        <a:lnTo>
                          <a:pt x="50" y="55"/>
                        </a:lnTo>
                        <a:lnTo>
                          <a:pt x="59" y="46"/>
                        </a:lnTo>
                        <a:lnTo>
                          <a:pt x="72" y="35"/>
                        </a:lnTo>
                        <a:lnTo>
                          <a:pt x="86" y="26"/>
                        </a:lnTo>
                        <a:lnTo>
                          <a:pt x="101" y="17"/>
                        </a:lnTo>
                        <a:lnTo>
                          <a:pt x="114" y="11"/>
                        </a:lnTo>
                        <a:lnTo>
                          <a:pt x="129" y="5"/>
                        </a:lnTo>
                        <a:lnTo>
                          <a:pt x="144" y="2"/>
                        </a:lnTo>
                        <a:lnTo>
                          <a:pt x="162" y="0"/>
                        </a:lnTo>
                        <a:lnTo>
                          <a:pt x="192" y="2"/>
                        </a:lnTo>
                        <a:lnTo>
                          <a:pt x="164" y="8"/>
                        </a:lnTo>
                        <a:lnTo>
                          <a:pt x="153" y="11"/>
                        </a:lnTo>
                        <a:lnTo>
                          <a:pt x="141" y="14"/>
                        </a:lnTo>
                        <a:lnTo>
                          <a:pt x="128" y="20"/>
                        </a:lnTo>
                        <a:lnTo>
                          <a:pt x="114" y="26"/>
                        </a:lnTo>
                        <a:lnTo>
                          <a:pt x="102" y="32"/>
                        </a:lnTo>
                        <a:lnTo>
                          <a:pt x="90" y="41"/>
                        </a:lnTo>
                        <a:lnTo>
                          <a:pt x="78" y="50"/>
                        </a:lnTo>
                        <a:lnTo>
                          <a:pt x="71" y="58"/>
                        </a:lnTo>
                        <a:lnTo>
                          <a:pt x="62" y="65"/>
                        </a:lnTo>
                        <a:lnTo>
                          <a:pt x="54" y="77"/>
                        </a:lnTo>
                        <a:lnTo>
                          <a:pt x="45" y="89"/>
                        </a:lnTo>
                        <a:lnTo>
                          <a:pt x="38" y="104"/>
                        </a:lnTo>
                        <a:lnTo>
                          <a:pt x="32" y="118"/>
                        </a:lnTo>
                        <a:lnTo>
                          <a:pt x="27" y="133"/>
                        </a:lnTo>
                        <a:lnTo>
                          <a:pt x="24" y="146"/>
                        </a:lnTo>
                        <a:lnTo>
                          <a:pt x="21" y="164"/>
                        </a:lnTo>
                        <a:lnTo>
                          <a:pt x="18" y="179"/>
                        </a:lnTo>
                        <a:lnTo>
                          <a:pt x="17" y="193"/>
                        </a:lnTo>
                        <a:lnTo>
                          <a:pt x="0" y="193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rgbClr val="402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044" name="Freeform 36"/>
                  <p:cNvSpPr>
                    <a:spLocks/>
                  </p:cNvSpPr>
                  <p:nvPr/>
                </p:nvSpPr>
                <p:spPr bwMode="auto">
                  <a:xfrm>
                    <a:off x="2682" y="1167"/>
                    <a:ext cx="115" cy="101"/>
                  </a:xfrm>
                  <a:custGeom>
                    <a:avLst/>
                    <a:gdLst/>
                    <a:ahLst/>
                    <a:cxnLst>
                      <a:cxn ang="0">
                        <a:pos x="114" y="0"/>
                      </a:cxn>
                      <a:cxn ang="0">
                        <a:pos x="93" y="5"/>
                      </a:cxn>
                      <a:cxn ang="0">
                        <a:pos x="74" y="14"/>
                      </a:cxn>
                      <a:cxn ang="0">
                        <a:pos x="56" y="26"/>
                      </a:cxn>
                      <a:cxn ang="0">
                        <a:pos x="41" y="38"/>
                      </a:cxn>
                      <a:cxn ang="0">
                        <a:pos x="24" y="55"/>
                      </a:cxn>
                      <a:cxn ang="0">
                        <a:pos x="15" y="65"/>
                      </a:cxn>
                      <a:cxn ang="0">
                        <a:pos x="6" y="83"/>
                      </a:cxn>
                      <a:cxn ang="0">
                        <a:pos x="0" y="100"/>
                      </a:cxn>
                      <a:cxn ang="0">
                        <a:pos x="17" y="70"/>
                      </a:cxn>
                      <a:cxn ang="0">
                        <a:pos x="26" y="55"/>
                      </a:cxn>
                      <a:cxn ang="0">
                        <a:pos x="44" y="38"/>
                      </a:cxn>
                      <a:cxn ang="0">
                        <a:pos x="60" y="26"/>
                      </a:cxn>
                      <a:cxn ang="0">
                        <a:pos x="78" y="14"/>
                      </a:cxn>
                      <a:cxn ang="0">
                        <a:pos x="92" y="8"/>
                      </a:cxn>
                      <a:cxn ang="0">
                        <a:pos x="114" y="0"/>
                      </a:cxn>
                    </a:cxnLst>
                    <a:rect l="0" t="0" r="r" b="b"/>
                    <a:pathLst>
                      <a:path w="115" h="101">
                        <a:moveTo>
                          <a:pt x="114" y="0"/>
                        </a:moveTo>
                        <a:lnTo>
                          <a:pt x="93" y="5"/>
                        </a:lnTo>
                        <a:lnTo>
                          <a:pt x="74" y="14"/>
                        </a:lnTo>
                        <a:lnTo>
                          <a:pt x="56" y="26"/>
                        </a:lnTo>
                        <a:lnTo>
                          <a:pt x="41" y="38"/>
                        </a:lnTo>
                        <a:lnTo>
                          <a:pt x="24" y="55"/>
                        </a:lnTo>
                        <a:lnTo>
                          <a:pt x="15" y="65"/>
                        </a:lnTo>
                        <a:lnTo>
                          <a:pt x="6" y="83"/>
                        </a:lnTo>
                        <a:lnTo>
                          <a:pt x="0" y="100"/>
                        </a:lnTo>
                        <a:lnTo>
                          <a:pt x="17" y="70"/>
                        </a:lnTo>
                        <a:lnTo>
                          <a:pt x="26" y="55"/>
                        </a:lnTo>
                        <a:lnTo>
                          <a:pt x="44" y="38"/>
                        </a:lnTo>
                        <a:lnTo>
                          <a:pt x="60" y="26"/>
                        </a:lnTo>
                        <a:lnTo>
                          <a:pt x="78" y="14"/>
                        </a:lnTo>
                        <a:lnTo>
                          <a:pt x="92" y="8"/>
                        </a:lnTo>
                        <a:lnTo>
                          <a:pt x="114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3045" name="Group 37"/>
                <p:cNvGrpSpPr>
                  <a:grpSpLocks/>
                </p:cNvGrpSpPr>
                <p:nvPr/>
              </p:nvGrpSpPr>
              <p:grpSpPr bwMode="auto">
                <a:xfrm>
                  <a:off x="2600" y="1053"/>
                  <a:ext cx="56" cy="304"/>
                  <a:chOff x="2600" y="1053"/>
                  <a:chExt cx="56" cy="304"/>
                </a:xfrm>
              </p:grpSpPr>
              <p:sp>
                <p:nvSpPr>
                  <p:cNvPr id="43046" name="Freeform 38"/>
                  <p:cNvSpPr>
                    <a:spLocks/>
                  </p:cNvSpPr>
                  <p:nvPr/>
                </p:nvSpPr>
                <p:spPr bwMode="auto">
                  <a:xfrm>
                    <a:off x="2600" y="1053"/>
                    <a:ext cx="56" cy="30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5" y="34"/>
                      </a:cxn>
                      <a:cxn ang="0">
                        <a:pos x="19" y="55"/>
                      </a:cxn>
                      <a:cxn ang="0">
                        <a:pos x="27" y="76"/>
                      </a:cxn>
                      <a:cxn ang="0">
                        <a:pos x="31" y="93"/>
                      </a:cxn>
                      <a:cxn ang="0">
                        <a:pos x="36" y="113"/>
                      </a:cxn>
                      <a:cxn ang="0">
                        <a:pos x="40" y="133"/>
                      </a:cxn>
                      <a:cxn ang="0">
                        <a:pos x="43" y="153"/>
                      </a:cxn>
                      <a:cxn ang="0">
                        <a:pos x="48" y="173"/>
                      </a:cxn>
                      <a:cxn ang="0">
                        <a:pos x="49" y="187"/>
                      </a:cxn>
                      <a:cxn ang="0">
                        <a:pos x="51" y="200"/>
                      </a:cxn>
                      <a:cxn ang="0">
                        <a:pos x="54" y="222"/>
                      </a:cxn>
                      <a:cxn ang="0">
                        <a:pos x="55" y="237"/>
                      </a:cxn>
                      <a:cxn ang="0">
                        <a:pos x="55" y="254"/>
                      </a:cxn>
                      <a:cxn ang="0">
                        <a:pos x="55" y="275"/>
                      </a:cxn>
                      <a:cxn ang="0">
                        <a:pos x="55" y="303"/>
                      </a:cxn>
                      <a:cxn ang="0">
                        <a:pos x="37" y="303"/>
                      </a:cxn>
                      <a:cxn ang="0">
                        <a:pos x="37" y="283"/>
                      </a:cxn>
                      <a:cxn ang="0">
                        <a:pos x="37" y="263"/>
                      </a:cxn>
                      <a:cxn ang="0">
                        <a:pos x="37" y="246"/>
                      </a:cxn>
                      <a:cxn ang="0">
                        <a:pos x="36" y="232"/>
                      </a:cxn>
                      <a:cxn ang="0">
                        <a:pos x="36" y="216"/>
                      </a:cxn>
                      <a:cxn ang="0">
                        <a:pos x="34" y="196"/>
                      </a:cxn>
                      <a:cxn ang="0">
                        <a:pos x="30" y="172"/>
                      </a:cxn>
                      <a:cxn ang="0">
                        <a:pos x="27" y="155"/>
                      </a:cxn>
                      <a:cxn ang="0">
                        <a:pos x="22" y="136"/>
                      </a:cxn>
                      <a:cxn ang="0">
                        <a:pos x="18" y="117"/>
                      </a:cxn>
                      <a:cxn ang="0">
                        <a:pos x="12" y="96"/>
                      </a:cxn>
                      <a:cxn ang="0">
                        <a:pos x="9" y="82"/>
                      </a:cxn>
                      <a:cxn ang="0">
                        <a:pos x="4" y="60"/>
                      </a:cxn>
                      <a:cxn ang="0">
                        <a:pos x="0" y="3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304">
                        <a:moveTo>
                          <a:pt x="0" y="0"/>
                        </a:moveTo>
                        <a:lnTo>
                          <a:pt x="15" y="34"/>
                        </a:lnTo>
                        <a:lnTo>
                          <a:pt x="19" y="55"/>
                        </a:lnTo>
                        <a:lnTo>
                          <a:pt x="27" y="76"/>
                        </a:lnTo>
                        <a:lnTo>
                          <a:pt x="31" y="93"/>
                        </a:lnTo>
                        <a:lnTo>
                          <a:pt x="36" y="113"/>
                        </a:lnTo>
                        <a:lnTo>
                          <a:pt x="40" y="133"/>
                        </a:lnTo>
                        <a:lnTo>
                          <a:pt x="43" y="153"/>
                        </a:lnTo>
                        <a:lnTo>
                          <a:pt x="48" y="173"/>
                        </a:lnTo>
                        <a:lnTo>
                          <a:pt x="49" y="187"/>
                        </a:lnTo>
                        <a:lnTo>
                          <a:pt x="51" y="200"/>
                        </a:lnTo>
                        <a:lnTo>
                          <a:pt x="54" y="222"/>
                        </a:lnTo>
                        <a:lnTo>
                          <a:pt x="55" y="237"/>
                        </a:lnTo>
                        <a:lnTo>
                          <a:pt x="55" y="254"/>
                        </a:lnTo>
                        <a:lnTo>
                          <a:pt x="55" y="275"/>
                        </a:lnTo>
                        <a:lnTo>
                          <a:pt x="55" y="303"/>
                        </a:lnTo>
                        <a:lnTo>
                          <a:pt x="37" y="303"/>
                        </a:lnTo>
                        <a:lnTo>
                          <a:pt x="37" y="283"/>
                        </a:lnTo>
                        <a:lnTo>
                          <a:pt x="37" y="263"/>
                        </a:lnTo>
                        <a:lnTo>
                          <a:pt x="37" y="246"/>
                        </a:lnTo>
                        <a:lnTo>
                          <a:pt x="36" y="232"/>
                        </a:lnTo>
                        <a:lnTo>
                          <a:pt x="36" y="216"/>
                        </a:lnTo>
                        <a:lnTo>
                          <a:pt x="34" y="196"/>
                        </a:lnTo>
                        <a:lnTo>
                          <a:pt x="30" y="172"/>
                        </a:lnTo>
                        <a:lnTo>
                          <a:pt x="27" y="155"/>
                        </a:lnTo>
                        <a:lnTo>
                          <a:pt x="22" y="136"/>
                        </a:lnTo>
                        <a:lnTo>
                          <a:pt x="18" y="117"/>
                        </a:lnTo>
                        <a:lnTo>
                          <a:pt x="12" y="96"/>
                        </a:lnTo>
                        <a:lnTo>
                          <a:pt x="9" y="82"/>
                        </a:lnTo>
                        <a:lnTo>
                          <a:pt x="4" y="60"/>
                        </a:lnTo>
                        <a:lnTo>
                          <a:pt x="0" y="3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rgbClr val="402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047" name="Freeform 39"/>
                  <p:cNvSpPr>
                    <a:spLocks/>
                  </p:cNvSpPr>
                  <p:nvPr/>
                </p:nvSpPr>
                <p:spPr bwMode="auto">
                  <a:xfrm>
                    <a:off x="2612" y="1100"/>
                    <a:ext cx="26" cy="13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" y="24"/>
                      </a:cxn>
                      <a:cxn ang="0">
                        <a:pos x="9" y="45"/>
                      </a:cxn>
                      <a:cxn ang="0">
                        <a:pos x="10" y="63"/>
                      </a:cxn>
                      <a:cxn ang="0">
                        <a:pos x="16" y="87"/>
                      </a:cxn>
                      <a:cxn ang="0">
                        <a:pos x="19" y="114"/>
                      </a:cxn>
                      <a:cxn ang="0">
                        <a:pos x="25" y="132"/>
                      </a:cxn>
                      <a:cxn ang="0">
                        <a:pos x="24" y="113"/>
                      </a:cxn>
                      <a:cxn ang="0">
                        <a:pos x="16" y="80"/>
                      </a:cxn>
                      <a:cxn ang="0">
                        <a:pos x="12" y="53"/>
                      </a:cxn>
                      <a:cxn ang="0">
                        <a:pos x="6" y="3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6" h="133">
                        <a:moveTo>
                          <a:pt x="0" y="0"/>
                        </a:moveTo>
                        <a:lnTo>
                          <a:pt x="4" y="24"/>
                        </a:lnTo>
                        <a:lnTo>
                          <a:pt x="9" y="45"/>
                        </a:lnTo>
                        <a:lnTo>
                          <a:pt x="10" y="63"/>
                        </a:lnTo>
                        <a:lnTo>
                          <a:pt x="16" y="87"/>
                        </a:lnTo>
                        <a:lnTo>
                          <a:pt x="19" y="114"/>
                        </a:lnTo>
                        <a:lnTo>
                          <a:pt x="25" y="132"/>
                        </a:lnTo>
                        <a:lnTo>
                          <a:pt x="24" y="113"/>
                        </a:lnTo>
                        <a:lnTo>
                          <a:pt x="16" y="80"/>
                        </a:lnTo>
                        <a:lnTo>
                          <a:pt x="12" y="53"/>
                        </a:lnTo>
                        <a:lnTo>
                          <a:pt x="6" y="32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</p:grpSp>
        <p:grpSp>
          <p:nvGrpSpPr>
            <p:cNvPr id="43048" name="Group 40"/>
            <p:cNvGrpSpPr>
              <a:grpSpLocks/>
            </p:cNvGrpSpPr>
            <p:nvPr/>
          </p:nvGrpSpPr>
          <p:grpSpPr bwMode="auto">
            <a:xfrm>
              <a:off x="2663" y="1026"/>
              <a:ext cx="266" cy="331"/>
              <a:chOff x="2663" y="1026"/>
              <a:chExt cx="266" cy="331"/>
            </a:xfrm>
          </p:grpSpPr>
          <p:grpSp>
            <p:nvGrpSpPr>
              <p:cNvPr id="43049" name="Group 41"/>
              <p:cNvGrpSpPr>
                <a:grpSpLocks/>
              </p:cNvGrpSpPr>
              <p:nvPr/>
            </p:nvGrpSpPr>
            <p:grpSpPr bwMode="auto">
              <a:xfrm>
                <a:off x="2750" y="1026"/>
                <a:ext cx="43" cy="331"/>
                <a:chOff x="2750" y="1026"/>
                <a:chExt cx="43" cy="331"/>
              </a:xfrm>
            </p:grpSpPr>
            <p:sp>
              <p:nvSpPr>
                <p:cNvPr id="43050" name="Freeform 42"/>
                <p:cNvSpPr>
                  <a:spLocks/>
                </p:cNvSpPr>
                <p:nvPr/>
              </p:nvSpPr>
              <p:spPr bwMode="auto">
                <a:xfrm>
                  <a:off x="2753" y="1026"/>
                  <a:ext cx="40" cy="331"/>
                </a:xfrm>
                <a:custGeom>
                  <a:avLst/>
                  <a:gdLst/>
                  <a:ahLst/>
                  <a:cxnLst>
                    <a:cxn ang="0">
                      <a:pos x="5" y="5"/>
                    </a:cxn>
                    <a:cxn ang="0">
                      <a:pos x="39" y="330"/>
                    </a:cxn>
                    <a:cxn ang="0">
                      <a:pos x="35" y="329"/>
                    </a:cxn>
                    <a:cxn ang="0">
                      <a:pos x="0" y="0"/>
                    </a:cxn>
                    <a:cxn ang="0">
                      <a:pos x="5" y="5"/>
                    </a:cxn>
                  </a:cxnLst>
                  <a:rect l="0" t="0" r="r" b="b"/>
                  <a:pathLst>
                    <a:path w="40" h="331">
                      <a:moveTo>
                        <a:pt x="5" y="5"/>
                      </a:moveTo>
                      <a:lnTo>
                        <a:pt x="39" y="330"/>
                      </a:lnTo>
                      <a:lnTo>
                        <a:pt x="35" y="329"/>
                      </a:lnTo>
                      <a:lnTo>
                        <a:pt x="0" y="0"/>
                      </a:lnTo>
                      <a:lnTo>
                        <a:pt x="5" y="5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43051" name="Group 43"/>
                <p:cNvGrpSpPr>
                  <a:grpSpLocks/>
                </p:cNvGrpSpPr>
                <p:nvPr/>
              </p:nvGrpSpPr>
              <p:grpSpPr bwMode="auto">
                <a:xfrm>
                  <a:off x="2750" y="1058"/>
                  <a:ext cx="43" cy="83"/>
                  <a:chOff x="2750" y="1058"/>
                  <a:chExt cx="43" cy="83"/>
                </a:xfrm>
              </p:grpSpPr>
              <p:sp>
                <p:nvSpPr>
                  <p:cNvPr id="43052" name="Freeform 44"/>
                  <p:cNvSpPr>
                    <a:spLocks/>
                  </p:cNvSpPr>
                  <p:nvPr/>
                </p:nvSpPr>
                <p:spPr bwMode="auto">
                  <a:xfrm>
                    <a:off x="2750" y="1058"/>
                    <a:ext cx="25" cy="83"/>
                  </a:xfrm>
                  <a:custGeom>
                    <a:avLst/>
                    <a:gdLst/>
                    <a:ahLst/>
                    <a:cxnLst>
                      <a:cxn ang="0">
                        <a:pos x="14" y="1"/>
                      </a:cxn>
                      <a:cxn ang="0">
                        <a:pos x="17" y="2"/>
                      </a:cxn>
                      <a:cxn ang="0">
                        <a:pos x="18" y="5"/>
                      </a:cxn>
                      <a:cxn ang="0">
                        <a:pos x="24" y="74"/>
                      </a:cxn>
                      <a:cxn ang="0">
                        <a:pos x="23" y="77"/>
                      </a:cxn>
                      <a:cxn ang="0">
                        <a:pos x="20" y="80"/>
                      </a:cxn>
                      <a:cxn ang="0">
                        <a:pos x="17" y="82"/>
                      </a:cxn>
                      <a:cxn ang="0">
                        <a:pos x="12" y="82"/>
                      </a:cxn>
                      <a:cxn ang="0">
                        <a:pos x="9" y="80"/>
                      </a:cxn>
                      <a:cxn ang="0">
                        <a:pos x="6" y="80"/>
                      </a:cxn>
                      <a:cxn ang="0">
                        <a:pos x="3" y="76"/>
                      </a:cxn>
                      <a:cxn ang="0">
                        <a:pos x="0" y="8"/>
                      </a:cxn>
                      <a:cxn ang="0">
                        <a:pos x="0" y="4"/>
                      </a:cxn>
                      <a:cxn ang="0">
                        <a:pos x="0" y="2"/>
                      </a:cxn>
                      <a:cxn ang="0">
                        <a:pos x="5" y="0"/>
                      </a:cxn>
                      <a:cxn ang="0">
                        <a:pos x="9" y="0"/>
                      </a:cxn>
                      <a:cxn ang="0">
                        <a:pos x="14" y="1"/>
                      </a:cxn>
                    </a:cxnLst>
                    <a:rect l="0" t="0" r="r" b="b"/>
                    <a:pathLst>
                      <a:path w="25" h="83">
                        <a:moveTo>
                          <a:pt x="14" y="1"/>
                        </a:moveTo>
                        <a:lnTo>
                          <a:pt x="17" y="2"/>
                        </a:lnTo>
                        <a:lnTo>
                          <a:pt x="18" y="5"/>
                        </a:lnTo>
                        <a:lnTo>
                          <a:pt x="24" y="74"/>
                        </a:lnTo>
                        <a:lnTo>
                          <a:pt x="23" y="77"/>
                        </a:lnTo>
                        <a:lnTo>
                          <a:pt x="20" y="80"/>
                        </a:lnTo>
                        <a:lnTo>
                          <a:pt x="17" y="82"/>
                        </a:lnTo>
                        <a:lnTo>
                          <a:pt x="12" y="82"/>
                        </a:lnTo>
                        <a:lnTo>
                          <a:pt x="9" y="80"/>
                        </a:lnTo>
                        <a:lnTo>
                          <a:pt x="6" y="80"/>
                        </a:lnTo>
                        <a:lnTo>
                          <a:pt x="3" y="76"/>
                        </a:lnTo>
                        <a:lnTo>
                          <a:pt x="0" y="8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5" y="0"/>
                        </a:lnTo>
                        <a:lnTo>
                          <a:pt x="9" y="0"/>
                        </a:lnTo>
                        <a:lnTo>
                          <a:pt x="14" y="1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053" name="Freeform 45"/>
                  <p:cNvSpPr>
                    <a:spLocks/>
                  </p:cNvSpPr>
                  <p:nvPr/>
                </p:nvSpPr>
                <p:spPr bwMode="auto">
                  <a:xfrm>
                    <a:off x="2768" y="1061"/>
                    <a:ext cx="25" cy="75"/>
                  </a:xfrm>
                  <a:custGeom>
                    <a:avLst/>
                    <a:gdLst/>
                    <a:ahLst/>
                    <a:cxnLst>
                      <a:cxn ang="0">
                        <a:pos x="6" y="2"/>
                      </a:cxn>
                      <a:cxn ang="0">
                        <a:pos x="24" y="71"/>
                      </a:cxn>
                      <a:cxn ang="0">
                        <a:pos x="18" y="74"/>
                      </a:cxn>
                      <a:cxn ang="0">
                        <a:pos x="0" y="0"/>
                      </a:cxn>
                      <a:cxn ang="0">
                        <a:pos x="6" y="2"/>
                      </a:cxn>
                    </a:cxnLst>
                    <a:rect l="0" t="0" r="r" b="b"/>
                    <a:pathLst>
                      <a:path w="25" h="75">
                        <a:moveTo>
                          <a:pt x="6" y="2"/>
                        </a:moveTo>
                        <a:lnTo>
                          <a:pt x="24" y="71"/>
                        </a:lnTo>
                        <a:lnTo>
                          <a:pt x="18" y="74"/>
                        </a:lnTo>
                        <a:lnTo>
                          <a:pt x="0" y="0"/>
                        </a:lnTo>
                        <a:lnTo>
                          <a:pt x="6" y="2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43054" name="Group 46"/>
              <p:cNvGrpSpPr>
                <a:grpSpLocks/>
              </p:cNvGrpSpPr>
              <p:nvPr/>
            </p:nvGrpSpPr>
            <p:grpSpPr bwMode="auto">
              <a:xfrm>
                <a:off x="2663" y="1114"/>
                <a:ext cx="130" cy="243"/>
                <a:chOff x="2663" y="1114"/>
                <a:chExt cx="130" cy="243"/>
              </a:xfrm>
            </p:grpSpPr>
            <p:sp>
              <p:nvSpPr>
                <p:cNvPr id="43055" name="Freeform 47"/>
                <p:cNvSpPr>
                  <a:spLocks/>
                </p:cNvSpPr>
                <p:nvPr/>
              </p:nvSpPr>
              <p:spPr bwMode="auto">
                <a:xfrm>
                  <a:off x="2663" y="1114"/>
                  <a:ext cx="130" cy="243"/>
                </a:xfrm>
                <a:custGeom>
                  <a:avLst/>
                  <a:gdLst/>
                  <a:ahLst/>
                  <a:cxnLst>
                    <a:cxn ang="0">
                      <a:pos x="129" y="242"/>
                    </a:cxn>
                    <a:cxn ang="0">
                      <a:pos x="125" y="226"/>
                    </a:cxn>
                    <a:cxn ang="0">
                      <a:pos x="122" y="208"/>
                    </a:cxn>
                    <a:cxn ang="0">
                      <a:pos x="116" y="181"/>
                    </a:cxn>
                    <a:cxn ang="0">
                      <a:pos x="107" y="157"/>
                    </a:cxn>
                    <a:cxn ang="0">
                      <a:pos x="101" y="141"/>
                    </a:cxn>
                    <a:cxn ang="0">
                      <a:pos x="95" y="127"/>
                    </a:cxn>
                    <a:cxn ang="0">
                      <a:pos x="87" y="112"/>
                    </a:cxn>
                    <a:cxn ang="0">
                      <a:pos x="80" y="94"/>
                    </a:cxn>
                    <a:cxn ang="0">
                      <a:pos x="69" y="73"/>
                    </a:cxn>
                    <a:cxn ang="0">
                      <a:pos x="60" y="61"/>
                    </a:cxn>
                    <a:cxn ang="0">
                      <a:pos x="53" y="49"/>
                    </a:cxn>
                    <a:cxn ang="0">
                      <a:pos x="48" y="42"/>
                    </a:cxn>
                    <a:cxn ang="0">
                      <a:pos x="38" y="31"/>
                    </a:cxn>
                    <a:cxn ang="0">
                      <a:pos x="29" y="24"/>
                    </a:cxn>
                    <a:cxn ang="0">
                      <a:pos x="21" y="16"/>
                    </a:cxn>
                    <a:cxn ang="0">
                      <a:pos x="0" y="0"/>
                    </a:cxn>
                    <a:cxn ang="0">
                      <a:pos x="17" y="25"/>
                    </a:cxn>
                    <a:cxn ang="0">
                      <a:pos x="23" y="33"/>
                    </a:cxn>
                    <a:cxn ang="0">
                      <a:pos x="29" y="40"/>
                    </a:cxn>
                    <a:cxn ang="0">
                      <a:pos x="36" y="51"/>
                    </a:cxn>
                    <a:cxn ang="0">
                      <a:pos x="44" y="61"/>
                    </a:cxn>
                    <a:cxn ang="0">
                      <a:pos x="50" y="72"/>
                    </a:cxn>
                    <a:cxn ang="0">
                      <a:pos x="57" y="85"/>
                    </a:cxn>
                    <a:cxn ang="0">
                      <a:pos x="66" y="103"/>
                    </a:cxn>
                    <a:cxn ang="0">
                      <a:pos x="74" y="118"/>
                    </a:cxn>
                    <a:cxn ang="0">
                      <a:pos x="83" y="136"/>
                    </a:cxn>
                    <a:cxn ang="0">
                      <a:pos x="89" y="153"/>
                    </a:cxn>
                    <a:cxn ang="0">
                      <a:pos x="96" y="172"/>
                    </a:cxn>
                    <a:cxn ang="0">
                      <a:pos x="102" y="189"/>
                    </a:cxn>
                    <a:cxn ang="0">
                      <a:pos x="107" y="211"/>
                    </a:cxn>
                    <a:cxn ang="0">
                      <a:pos x="111" y="228"/>
                    </a:cxn>
                    <a:cxn ang="0">
                      <a:pos x="114" y="242"/>
                    </a:cxn>
                    <a:cxn ang="0">
                      <a:pos x="129" y="242"/>
                    </a:cxn>
                  </a:cxnLst>
                  <a:rect l="0" t="0" r="r" b="b"/>
                  <a:pathLst>
                    <a:path w="130" h="243">
                      <a:moveTo>
                        <a:pt x="129" y="242"/>
                      </a:moveTo>
                      <a:lnTo>
                        <a:pt x="125" y="226"/>
                      </a:lnTo>
                      <a:lnTo>
                        <a:pt x="122" y="208"/>
                      </a:lnTo>
                      <a:lnTo>
                        <a:pt x="116" y="181"/>
                      </a:lnTo>
                      <a:lnTo>
                        <a:pt x="107" y="157"/>
                      </a:lnTo>
                      <a:lnTo>
                        <a:pt x="101" y="141"/>
                      </a:lnTo>
                      <a:lnTo>
                        <a:pt x="95" y="127"/>
                      </a:lnTo>
                      <a:lnTo>
                        <a:pt x="87" y="112"/>
                      </a:lnTo>
                      <a:lnTo>
                        <a:pt x="80" y="94"/>
                      </a:lnTo>
                      <a:lnTo>
                        <a:pt x="69" y="73"/>
                      </a:lnTo>
                      <a:lnTo>
                        <a:pt x="60" y="61"/>
                      </a:lnTo>
                      <a:lnTo>
                        <a:pt x="53" y="49"/>
                      </a:lnTo>
                      <a:lnTo>
                        <a:pt x="48" y="42"/>
                      </a:lnTo>
                      <a:lnTo>
                        <a:pt x="38" y="31"/>
                      </a:lnTo>
                      <a:lnTo>
                        <a:pt x="29" y="24"/>
                      </a:lnTo>
                      <a:lnTo>
                        <a:pt x="21" y="16"/>
                      </a:lnTo>
                      <a:lnTo>
                        <a:pt x="0" y="0"/>
                      </a:lnTo>
                      <a:lnTo>
                        <a:pt x="17" y="25"/>
                      </a:lnTo>
                      <a:lnTo>
                        <a:pt x="23" y="33"/>
                      </a:lnTo>
                      <a:lnTo>
                        <a:pt x="29" y="40"/>
                      </a:lnTo>
                      <a:lnTo>
                        <a:pt x="36" y="51"/>
                      </a:lnTo>
                      <a:lnTo>
                        <a:pt x="44" y="61"/>
                      </a:lnTo>
                      <a:lnTo>
                        <a:pt x="50" y="72"/>
                      </a:lnTo>
                      <a:lnTo>
                        <a:pt x="57" y="85"/>
                      </a:lnTo>
                      <a:lnTo>
                        <a:pt x="66" y="103"/>
                      </a:lnTo>
                      <a:lnTo>
                        <a:pt x="74" y="118"/>
                      </a:lnTo>
                      <a:lnTo>
                        <a:pt x="83" y="136"/>
                      </a:lnTo>
                      <a:lnTo>
                        <a:pt x="89" y="153"/>
                      </a:lnTo>
                      <a:lnTo>
                        <a:pt x="96" y="172"/>
                      </a:lnTo>
                      <a:lnTo>
                        <a:pt x="102" y="189"/>
                      </a:lnTo>
                      <a:lnTo>
                        <a:pt x="107" y="211"/>
                      </a:lnTo>
                      <a:lnTo>
                        <a:pt x="111" y="228"/>
                      </a:lnTo>
                      <a:lnTo>
                        <a:pt x="114" y="242"/>
                      </a:lnTo>
                      <a:lnTo>
                        <a:pt x="129" y="242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056" name="Freeform 48"/>
                <p:cNvSpPr>
                  <a:spLocks/>
                </p:cNvSpPr>
                <p:nvPr/>
              </p:nvSpPr>
              <p:spPr bwMode="auto">
                <a:xfrm>
                  <a:off x="2690" y="1145"/>
                  <a:ext cx="56" cy="10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19"/>
                    </a:cxn>
                    <a:cxn ang="0">
                      <a:pos x="27" y="36"/>
                    </a:cxn>
                    <a:cxn ang="0">
                      <a:pos x="34" y="56"/>
                    </a:cxn>
                    <a:cxn ang="0">
                      <a:pos x="46" y="84"/>
                    </a:cxn>
                    <a:cxn ang="0">
                      <a:pos x="55" y="102"/>
                    </a:cxn>
                    <a:cxn ang="0">
                      <a:pos x="46" y="81"/>
                    </a:cxn>
                    <a:cxn ang="0">
                      <a:pos x="40" y="64"/>
                    </a:cxn>
                    <a:cxn ang="0">
                      <a:pos x="34" y="48"/>
                    </a:cxn>
                    <a:cxn ang="0">
                      <a:pos x="27" y="33"/>
                    </a:cxn>
                    <a:cxn ang="0">
                      <a:pos x="16" y="1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6" h="103">
                      <a:moveTo>
                        <a:pt x="0" y="0"/>
                      </a:moveTo>
                      <a:lnTo>
                        <a:pt x="13" y="19"/>
                      </a:lnTo>
                      <a:lnTo>
                        <a:pt x="27" y="36"/>
                      </a:lnTo>
                      <a:lnTo>
                        <a:pt x="34" y="56"/>
                      </a:lnTo>
                      <a:lnTo>
                        <a:pt x="46" y="84"/>
                      </a:lnTo>
                      <a:lnTo>
                        <a:pt x="55" y="102"/>
                      </a:lnTo>
                      <a:lnTo>
                        <a:pt x="46" y="81"/>
                      </a:lnTo>
                      <a:lnTo>
                        <a:pt x="40" y="64"/>
                      </a:lnTo>
                      <a:lnTo>
                        <a:pt x="34" y="48"/>
                      </a:lnTo>
                      <a:lnTo>
                        <a:pt x="27" y="33"/>
                      </a:lnTo>
                      <a:lnTo>
                        <a:pt x="16" y="19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43057" name="Group 49"/>
              <p:cNvGrpSpPr>
                <a:grpSpLocks/>
              </p:cNvGrpSpPr>
              <p:nvPr/>
            </p:nvGrpSpPr>
            <p:grpSpPr bwMode="auto">
              <a:xfrm>
                <a:off x="2796" y="1127"/>
                <a:ext cx="133" cy="230"/>
                <a:chOff x="2796" y="1127"/>
                <a:chExt cx="133" cy="230"/>
              </a:xfrm>
            </p:grpSpPr>
            <p:sp>
              <p:nvSpPr>
                <p:cNvPr id="43058" name="Freeform 50"/>
                <p:cNvSpPr>
                  <a:spLocks/>
                </p:cNvSpPr>
                <p:nvPr/>
              </p:nvSpPr>
              <p:spPr bwMode="auto">
                <a:xfrm>
                  <a:off x="2796" y="1127"/>
                  <a:ext cx="133" cy="230"/>
                </a:xfrm>
                <a:custGeom>
                  <a:avLst/>
                  <a:gdLst/>
                  <a:ahLst/>
                  <a:cxnLst>
                    <a:cxn ang="0">
                      <a:pos x="0" y="229"/>
                    </a:cxn>
                    <a:cxn ang="0">
                      <a:pos x="2" y="199"/>
                    </a:cxn>
                    <a:cxn ang="0">
                      <a:pos x="5" y="179"/>
                    </a:cxn>
                    <a:cxn ang="0">
                      <a:pos x="5" y="161"/>
                    </a:cxn>
                    <a:cxn ang="0">
                      <a:pos x="9" y="142"/>
                    </a:cxn>
                    <a:cxn ang="0">
                      <a:pos x="14" y="127"/>
                    </a:cxn>
                    <a:cxn ang="0">
                      <a:pos x="18" y="106"/>
                    </a:cxn>
                    <a:cxn ang="0">
                      <a:pos x="23" y="88"/>
                    </a:cxn>
                    <a:cxn ang="0">
                      <a:pos x="29" y="74"/>
                    </a:cxn>
                    <a:cxn ang="0">
                      <a:pos x="35" y="64"/>
                    </a:cxn>
                    <a:cxn ang="0">
                      <a:pos x="41" y="53"/>
                    </a:cxn>
                    <a:cxn ang="0">
                      <a:pos x="50" y="40"/>
                    </a:cxn>
                    <a:cxn ang="0">
                      <a:pos x="59" y="29"/>
                    </a:cxn>
                    <a:cxn ang="0">
                      <a:pos x="69" y="19"/>
                    </a:cxn>
                    <a:cxn ang="0">
                      <a:pos x="78" y="11"/>
                    </a:cxn>
                    <a:cxn ang="0">
                      <a:pos x="89" y="5"/>
                    </a:cxn>
                    <a:cxn ang="0">
                      <a:pos x="98" y="2"/>
                    </a:cxn>
                    <a:cxn ang="0">
                      <a:pos x="108" y="1"/>
                    </a:cxn>
                    <a:cxn ang="0">
                      <a:pos x="116" y="0"/>
                    </a:cxn>
                    <a:cxn ang="0">
                      <a:pos x="132" y="2"/>
                    </a:cxn>
                    <a:cxn ang="0">
                      <a:pos x="111" y="7"/>
                    </a:cxn>
                    <a:cxn ang="0">
                      <a:pos x="104" y="11"/>
                    </a:cxn>
                    <a:cxn ang="0">
                      <a:pos x="95" y="16"/>
                    </a:cxn>
                    <a:cxn ang="0">
                      <a:pos x="87" y="22"/>
                    </a:cxn>
                    <a:cxn ang="0">
                      <a:pos x="77" y="29"/>
                    </a:cxn>
                    <a:cxn ang="0">
                      <a:pos x="69" y="37"/>
                    </a:cxn>
                    <a:cxn ang="0">
                      <a:pos x="62" y="47"/>
                    </a:cxn>
                    <a:cxn ang="0">
                      <a:pos x="54" y="58"/>
                    </a:cxn>
                    <a:cxn ang="0">
                      <a:pos x="48" y="67"/>
                    </a:cxn>
                    <a:cxn ang="0">
                      <a:pos x="42" y="77"/>
                    </a:cxn>
                    <a:cxn ang="0">
                      <a:pos x="36" y="89"/>
                    </a:cxn>
                    <a:cxn ang="0">
                      <a:pos x="30" y="104"/>
                    </a:cxn>
                    <a:cxn ang="0">
                      <a:pos x="26" y="122"/>
                    </a:cxn>
                    <a:cxn ang="0">
                      <a:pos x="21" y="140"/>
                    </a:cxn>
                    <a:cxn ang="0">
                      <a:pos x="18" y="157"/>
                    </a:cxn>
                    <a:cxn ang="0">
                      <a:pos x="17" y="173"/>
                    </a:cxn>
                    <a:cxn ang="0">
                      <a:pos x="14" y="194"/>
                    </a:cxn>
                    <a:cxn ang="0">
                      <a:pos x="12" y="212"/>
                    </a:cxn>
                    <a:cxn ang="0">
                      <a:pos x="12" y="229"/>
                    </a:cxn>
                    <a:cxn ang="0">
                      <a:pos x="0" y="229"/>
                    </a:cxn>
                  </a:cxnLst>
                  <a:rect l="0" t="0" r="r" b="b"/>
                  <a:pathLst>
                    <a:path w="133" h="230">
                      <a:moveTo>
                        <a:pt x="0" y="229"/>
                      </a:moveTo>
                      <a:lnTo>
                        <a:pt x="2" y="199"/>
                      </a:lnTo>
                      <a:lnTo>
                        <a:pt x="5" y="179"/>
                      </a:lnTo>
                      <a:lnTo>
                        <a:pt x="5" y="161"/>
                      </a:lnTo>
                      <a:lnTo>
                        <a:pt x="9" y="142"/>
                      </a:lnTo>
                      <a:lnTo>
                        <a:pt x="14" y="127"/>
                      </a:lnTo>
                      <a:lnTo>
                        <a:pt x="18" y="106"/>
                      </a:lnTo>
                      <a:lnTo>
                        <a:pt x="23" y="88"/>
                      </a:lnTo>
                      <a:lnTo>
                        <a:pt x="29" y="74"/>
                      </a:lnTo>
                      <a:lnTo>
                        <a:pt x="35" y="64"/>
                      </a:lnTo>
                      <a:lnTo>
                        <a:pt x="41" y="53"/>
                      </a:lnTo>
                      <a:lnTo>
                        <a:pt x="50" y="40"/>
                      </a:lnTo>
                      <a:lnTo>
                        <a:pt x="59" y="29"/>
                      </a:lnTo>
                      <a:lnTo>
                        <a:pt x="69" y="19"/>
                      </a:lnTo>
                      <a:lnTo>
                        <a:pt x="78" y="11"/>
                      </a:lnTo>
                      <a:lnTo>
                        <a:pt x="89" y="5"/>
                      </a:lnTo>
                      <a:lnTo>
                        <a:pt x="98" y="2"/>
                      </a:lnTo>
                      <a:lnTo>
                        <a:pt x="108" y="1"/>
                      </a:lnTo>
                      <a:lnTo>
                        <a:pt x="116" y="0"/>
                      </a:lnTo>
                      <a:lnTo>
                        <a:pt x="132" y="2"/>
                      </a:lnTo>
                      <a:lnTo>
                        <a:pt x="111" y="7"/>
                      </a:lnTo>
                      <a:lnTo>
                        <a:pt x="104" y="11"/>
                      </a:lnTo>
                      <a:lnTo>
                        <a:pt x="95" y="16"/>
                      </a:lnTo>
                      <a:lnTo>
                        <a:pt x="87" y="22"/>
                      </a:lnTo>
                      <a:lnTo>
                        <a:pt x="77" y="29"/>
                      </a:lnTo>
                      <a:lnTo>
                        <a:pt x="69" y="37"/>
                      </a:lnTo>
                      <a:lnTo>
                        <a:pt x="62" y="47"/>
                      </a:lnTo>
                      <a:lnTo>
                        <a:pt x="54" y="58"/>
                      </a:lnTo>
                      <a:lnTo>
                        <a:pt x="48" y="67"/>
                      </a:lnTo>
                      <a:lnTo>
                        <a:pt x="42" y="77"/>
                      </a:lnTo>
                      <a:lnTo>
                        <a:pt x="36" y="89"/>
                      </a:lnTo>
                      <a:lnTo>
                        <a:pt x="30" y="104"/>
                      </a:lnTo>
                      <a:lnTo>
                        <a:pt x="26" y="122"/>
                      </a:lnTo>
                      <a:lnTo>
                        <a:pt x="21" y="140"/>
                      </a:lnTo>
                      <a:lnTo>
                        <a:pt x="18" y="157"/>
                      </a:lnTo>
                      <a:lnTo>
                        <a:pt x="17" y="173"/>
                      </a:lnTo>
                      <a:lnTo>
                        <a:pt x="14" y="194"/>
                      </a:lnTo>
                      <a:lnTo>
                        <a:pt x="12" y="212"/>
                      </a:lnTo>
                      <a:lnTo>
                        <a:pt x="12" y="229"/>
                      </a:lnTo>
                      <a:lnTo>
                        <a:pt x="0" y="229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059" name="Freeform 51"/>
                <p:cNvSpPr>
                  <a:spLocks/>
                </p:cNvSpPr>
                <p:nvPr/>
              </p:nvSpPr>
              <p:spPr bwMode="auto">
                <a:xfrm>
                  <a:off x="2816" y="1130"/>
                  <a:ext cx="79" cy="121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63" y="7"/>
                    </a:cxn>
                    <a:cxn ang="0">
                      <a:pos x="50" y="18"/>
                    </a:cxn>
                    <a:cxn ang="0">
                      <a:pos x="39" y="32"/>
                    </a:cxn>
                    <a:cxn ang="0">
                      <a:pos x="27" y="47"/>
                    </a:cxn>
                    <a:cxn ang="0">
                      <a:pos x="17" y="66"/>
                    </a:cxn>
                    <a:cxn ang="0">
                      <a:pos x="11" y="80"/>
                    </a:cxn>
                    <a:cxn ang="0">
                      <a:pos x="5" y="101"/>
                    </a:cxn>
                    <a:cxn ang="0">
                      <a:pos x="0" y="120"/>
                    </a:cxn>
                    <a:cxn ang="0">
                      <a:pos x="12" y="84"/>
                    </a:cxn>
                    <a:cxn ang="0">
                      <a:pos x="18" y="66"/>
                    </a:cxn>
                    <a:cxn ang="0">
                      <a:pos x="30" y="46"/>
                    </a:cxn>
                    <a:cxn ang="0">
                      <a:pos x="41" y="31"/>
                    </a:cxn>
                    <a:cxn ang="0">
                      <a:pos x="54" y="16"/>
                    </a:cxn>
                    <a:cxn ang="0">
                      <a:pos x="63" y="9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79" h="121">
                      <a:moveTo>
                        <a:pt x="78" y="0"/>
                      </a:moveTo>
                      <a:lnTo>
                        <a:pt x="63" y="7"/>
                      </a:lnTo>
                      <a:lnTo>
                        <a:pt x="50" y="18"/>
                      </a:lnTo>
                      <a:lnTo>
                        <a:pt x="39" y="32"/>
                      </a:lnTo>
                      <a:lnTo>
                        <a:pt x="27" y="47"/>
                      </a:lnTo>
                      <a:lnTo>
                        <a:pt x="17" y="66"/>
                      </a:lnTo>
                      <a:lnTo>
                        <a:pt x="11" y="80"/>
                      </a:lnTo>
                      <a:lnTo>
                        <a:pt x="5" y="101"/>
                      </a:lnTo>
                      <a:lnTo>
                        <a:pt x="0" y="120"/>
                      </a:lnTo>
                      <a:lnTo>
                        <a:pt x="12" y="84"/>
                      </a:lnTo>
                      <a:lnTo>
                        <a:pt x="18" y="66"/>
                      </a:lnTo>
                      <a:lnTo>
                        <a:pt x="30" y="46"/>
                      </a:lnTo>
                      <a:lnTo>
                        <a:pt x="41" y="31"/>
                      </a:lnTo>
                      <a:lnTo>
                        <a:pt x="54" y="16"/>
                      </a:lnTo>
                      <a:lnTo>
                        <a:pt x="63" y="9"/>
                      </a:lnTo>
                      <a:lnTo>
                        <a:pt x="78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43060" name="Group 52"/>
              <p:cNvGrpSpPr>
                <a:grpSpLocks/>
              </p:cNvGrpSpPr>
              <p:nvPr/>
            </p:nvGrpSpPr>
            <p:grpSpPr bwMode="auto">
              <a:xfrm>
                <a:off x="2786" y="1108"/>
                <a:ext cx="58" cy="249"/>
                <a:chOff x="2786" y="1108"/>
                <a:chExt cx="58" cy="249"/>
              </a:xfrm>
            </p:grpSpPr>
            <p:sp>
              <p:nvSpPr>
                <p:cNvPr id="43061" name="Freeform 53"/>
                <p:cNvSpPr>
                  <a:spLocks/>
                </p:cNvSpPr>
                <p:nvPr/>
              </p:nvSpPr>
              <p:spPr bwMode="auto">
                <a:xfrm>
                  <a:off x="2786" y="1108"/>
                  <a:ext cx="58" cy="249"/>
                </a:xfrm>
                <a:custGeom>
                  <a:avLst/>
                  <a:gdLst/>
                  <a:ahLst/>
                  <a:cxnLst>
                    <a:cxn ang="0">
                      <a:pos x="57" y="0"/>
                    </a:cxn>
                    <a:cxn ang="0">
                      <a:pos x="41" y="28"/>
                    </a:cxn>
                    <a:cxn ang="0">
                      <a:pos x="35" y="43"/>
                    </a:cxn>
                    <a:cxn ang="0">
                      <a:pos x="29" y="61"/>
                    </a:cxn>
                    <a:cxn ang="0">
                      <a:pos x="24" y="76"/>
                    </a:cxn>
                    <a:cxn ang="0">
                      <a:pos x="20" y="91"/>
                    </a:cxn>
                    <a:cxn ang="0">
                      <a:pos x="15" y="109"/>
                    </a:cxn>
                    <a:cxn ang="0">
                      <a:pos x="11" y="124"/>
                    </a:cxn>
                    <a:cxn ang="0">
                      <a:pos x="6" y="141"/>
                    </a:cxn>
                    <a:cxn ang="0">
                      <a:pos x="3" y="153"/>
                    </a:cxn>
                    <a:cxn ang="0">
                      <a:pos x="3" y="163"/>
                    </a:cxn>
                    <a:cxn ang="0">
                      <a:pos x="0" y="181"/>
                    </a:cxn>
                    <a:cxn ang="0">
                      <a:pos x="0" y="193"/>
                    </a:cxn>
                    <a:cxn ang="0">
                      <a:pos x="0" y="208"/>
                    </a:cxn>
                    <a:cxn ang="0">
                      <a:pos x="0" y="225"/>
                    </a:cxn>
                    <a:cxn ang="0">
                      <a:pos x="0" y="248"/>
                    </a:cxn>
                    <a:cxn ang="0">
                      <a:pos x="17" y="248"/>
                    </a:cxn>
                    <a:cxn ang="0">
                      <a:pos x="17" y="232"/>
                    </a:cxn>
                    <a:cxn ang="0">
                      <a:pos x="17" y="214"/>
                    </a:cxn>
                    <a:cxn ang="0">
                      <a:pos x="17" y="201"/>
                    </a:cxn>
                    <a:cxn ang="0">
                      <a:pos x="17" y="190"/>
                    </a:cxn>
                    <a:cxn ang="0">
                      <a:pos x="20" y="177"/>
                    </a:cxn>
                    <a:cxn ang="0">
                      <a:pos x="21" y="160"/>
                    </a:cxn>
                    <a:cxn ang="0">
                      <a:pos x="26" y="141"/>
                    </a:cxn>
                    <a:cxn ang="0">
                      <a:pos x="30" y="127"/>
                    </a:cxn>
                    <a:cxn ang="0">
                      <a:pos x="33" y="111"/>
                    </a:cxn>
                    <a:cxn ang="0">
                      <a:pos x="39" y="96"/>
                    </a:cxn>
                    <a:cxn ang="0">
                      <a:pos x="44" y="79"/>
                    </a:cxn>
                    <a:cxn ang="0">
                      <a:pos x="48" y="67"/>
                    </a:cxn>
                    <a:cxn ang="0">
                      <a:pos x="53" y="49"/>
                    </a:cxn>
                    <a:cxn ang="0">
                      <a:pos x="56" y="28"/>
                    </a:cxn>
                    <a:cxn ang="0">
                      <a:pos x="57" y="0"/>
                    </a:cxn>
                  </a:cxnLst>
                  <a:rect l="0" t="0" r="r" b="b"/>
                  <a:pathLst>
                    <a:path w="58" h="249">
                      <a:moveTo>
                        <a:pt x="57" y="0"/>
                      </a:moveTo>
                      <a:lnTo>
                        <a:pt x="41" y="28"/>
                      </a:lnTo>
                      <a:lnTo>
                        <a:pt x="35" y="43"/>
                      </a:lnTo>
                      <a:lnTo>
                        <a:pt x="29" y="61"/>
                      </a:lnTo>
                      <a:lnTo>
                        <a:pt x="24" y="76"/>
                      </a:lnTo>
                      <a:lnTo>
                        <a:pt x="20" y="91"/>
                      </a:lnTo>
                      <a:lnTo>
                        <a:pt x="15" y="109"/>
                      </a:lnTo>
                      <a:lnTo>
                        <a:pt x="11" y="124"/>
                      </a:lnTo>
                      <a:lnTo>
                        <a:pt x="6" y="141"/>
                      </a:lnTo>
                      <a:lnTo>
                        <a:pt x="3" y="153"/>
                      </a:lnTo>
                      <a:lnTo>
                        <a:pt x="3" y="163"/>
                      </a:lnTo>
                      <a:lnTo>
                        <a:pt x="0" y="181"/>
                      </a:lnTo>
                      <a:lnTo>
                        <a:pt x="0" y="193"/>
                      </a:lnTo>
                      <a:lnTo>
                        <a:pt x="0" y="208"/>
                      </a:lnTo>
                      <a:lnTo>
                        <a:pt x="0" y="225"/>
                      </a:lnTo>
                      <a:lnTo>
                        <a:pt x="0" y="248"/>
                      </a:lnTo>
                      <a:lnTo>
                        <a:pt x="17" y="248"/>
                      </a:lnTo>
                      <a:lnTo>
                        <a:pt x="17" y="232"/>
                      </a:lnTo>
                      <a:lnTo>
                        <a:pt x="17" y="214"/>
                      </a:lnTo>
                      <a:lnTo>
                        <a:pt x="17" y="201"/>
                      </a:lnTo>
                      <a:lnTo>
                        <a:pt x="17" y="190"/>
                      </a:lnTo>
                      <a:lnTo>
                        <a:pt x="20" y="177"/>
                      </a:lnTo>
                      <a:lnTo>
                        <a:pt x="21" y="160"/>
                      </a:lnTo>
                      <a:lnTo>
                        <a:pt x="26" y="141"/>
                      </a:lnTo>
                      <a:lnTo>
                        <a:pt x="30" y="127"/>
                      </a:lnTo>
                      <a:lnTo>
                        <a:pt x="33" y="111"/>
                      </a:lnTo>
                      <a:lnTo>
                        <a:pt x="39" y="96"/>
                      </a:lnTo>
                      <a:lnTo>
                        <a:pt x="44" y="79"/>
                      </a:lnTo>
                      <a:lnTo>
                        <a:pt x="48" y="67"/>
                      </a:lnTo>
                      <a:lnTo>
                        <a:pt x="53" y="49"/>
                      </a:lnTo>
                      <a:lnTo>
                        <a:pt x="56" y="28"/>
                      </a:lnTo>
                      <a:lnTo>
                        <a:pt x="57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062" name="Freeform 54"/>
                <p:cNvSpPr>
                  <a:spLocks/>
                </p:cNvSpPr>
                <p:nvPr/>
              </p:nvSpPr>
              <p:spPr bwMode="auto">
                <a:xfrm>
                  <a:off x="2799" y="1147"/>
                  <a:ext cx="27" cy="107"/>
                </a:xfrm>
                <a:custGeom>
                  <a:avLst/>
                  <a:gdLst/>
                  <a:ahLst/>
                  <a:cxnLst>
                    <a:cxn ang="0">
                      <a:pos x="26" y="0"/>
                    </a:cxn>
                    <a:cxn ang="0">
                      <a:pos x="21" y="19"/>
                    </a:cxn>
                    <a:cxn ang="0">
                      <a:pos x="17" y="36"/>
                    </a:cxn>
                    <a:cxn ang="0">
                      <a:pos x="12" y="49"/>
                    </a:cxn>
                    <a:cxn ang="0">
                      <a:pos x="8" y="69"/>
                    </a:cxn>
                    <a:cxn ang="0">
                      <a:pos x="3" y="92"/>
                    </a:cxn>
                    <a:cxn ang="0">
                      <a:pos x="0" y="106"/>
                    </a:cxn>
                    <a:cxn ang="0">
                      <a:pos x="0" y="90"/>
                    </a:cxn>
                    <a:cxn ang="0">
                      <a:pos x="8" y="65"/>
                    </a:cxn>
                    <a:cxn ang="0">
                      <a:pos x="12" y="42"/>
                    </a:cxn>
                    <a:cxn ang="0">
                      <a:pos x="18" y="25"/>
                    </a:cxn>
                    <a:cxn ang="0">
                      <a:pos x="26" y="0"/>
                    </a:cxn>
                  </a:cxnLst>
                  <a:rect l="0" t="0" r="r" b="b"/>
                  <a:pathLst>
                    <a:path w="27" h="107">
                      <a:moveTo>
                        <a:pt x="26" y="0"/>
                      </a:moveTo>
                      <a:lnTo>
                        <a:pt x="21" y="19"/>
                      </a:lnTo>
                      <a:lnTo>
                        <a:pt x="17" y="36"/>
                      </a:lnTo>
                      <a:lnTo>
                        <a:pt x="12" y="49"/>
                      </a:lnTo>
                      <a:lnTo>
                        <a:pt x="8" y="69"/>
                      </a:lnTo>
                      <a:lnTo>
                        <a:pt x="3" y="92"/>
                      </a:lnTo>
                      <a:lnTo>
                        <a:pt x="0" y="106"/>
                      </a:lnTo>
                      <a:lnTo>
                        <a:pt x="0" y="90"/>
                      </a:lnTo>
                      <a:lnTo>
                        <a:pt x="8" y="65"/>
                      </a:lnTo>
                      <a:lnTo>
                        <a:pt x="12" y="42"/>
                      </a:lnTo>
                      <a:lnTo>
                        <a:pt x="18" y="25"/>
                      </a:lnTo>
                      <a:lnTo>
                        <a:pt x="26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43063" name="Group 55"/>
            <p:cNvGrpSpPr>
              <a:grpSpLocks/>
            </p:cNvGrpSpPr>
            <p:nvPr/>
          </p:nvGrpSpPr>
          <p:grpSpPr bwMode="auto">
            <a:xfrm>
              <a:off x="2486" y="1050"/>
              <a:ext cx="184" cy="307"/>
              <a:chOff x="2486" y="1050"/>
              <a:chExt cx="184" cy="307"/>
            </a:xfrm>
          </p:grpSpPr>
          <p:grpSp>
            <p:nvGrpSpPr>
              <p:cNvPr id="43064" name="Group 56"/>
              <p:cNvGrpSpPr>
                <a:grpSpLocks/>
              </p:cNvGrpSpPr>
              <p:nvPr/>
            </p:nvGrpSpPr>
            <p:grpSpPr bwMode="auto">
              <a:xfrm>
                <a:off x="2562" y="1050"/>
                <a:ext cx="43" cy="307"/>
                <a:chOff x="2562" y="1050"/>
                <a:chExt cx="43" cy="307"/>
              </a:xfrm>
            </p:grpSpPr>
            <p:sp>
              <p:nvSpPr>
                <p:cNvPr id="43065" name="Freeform 57"/>
                <p:cNvSpPr>
                  <a:spLocks/>
                </p:cNvSpPr>
                <p:nvPr/>
              </p:nvSpPr>
              <p:spPr bwMode="auto">
                <a:xfrm>
                  <a:off x="2570" y="1050"/>
                  <a:ext cx="35" cy="307"/>
                </a:xfrm>
                <a:custGeom>
                  <a:avLst/>
                  <a:gdLst/>
                  <a:ahLst/>
                  <a:cxnLst>
                    <a:cxn ang="0">
                      <a:pos x="3" y="3"/>
                    </a:cxn>
                    <a:cxn ang="0">
                      <a:pos x="34" y="306"/>
                    </a:cxn>
                    <a:cxn ang="0">
                      <a:pos x="30" y="306"/>
                    </a:cxn>
                    <a:cxn ang="0">
                      <a:pos x="0" y="0"/>
                    </a:cxn>
                    <a:cxn ang="0">
                      <a:pos x="3" y="3"/>
                    </a:cxn>
                  </a:cxnLst>
                  <a:rect l="0" t="0" r="r" b="b"/>
                  <a:pathLst>
                    <a:path w="35" h="307">
                      <a:moveTo>
                        <a:pt x="3" y="3"/>
                      </a:moveTo>
                      <a:lnTo>
                        <a:pt x="34" y="306"/>
                      </a:lnTo>
                      <a:lnTo>
                        <a:pt x="30" y="306"/>
                      </a:lnTo>
                      <a:lnTo>
                        <a:pt x="0" y="0"/>
                      </a:lnTo>
                      <a:lnTo>
                        <a:pt x="3" y="3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43066" name="Group 58"/>
                <p:cNvGrpSpPr>
                  <a:grpSpLocks/>
                </p:cNvGrpSpPr>
                <p:nvPr/>
              </p:nvGrpSpPr>
              <p:grpSpPr bwMode="auto">
                <a:xfrm>
                  <a:off x="2562" y="1059"/>
                  <a:ext cx="43" cy="83"/>
                  <a:chOff x="2562" y="1059"/>
                  <a:chExt cx="43" cy="83"/>
                </a:xfrm>
              </p:grpSpPr>
              <p:sp>
                <p:nvSpPr>
                  <p:cNvPr id="43067" name="Freeform 59"/>
                  <p:cNvSpPr>
                    <a:spLocks/>
                  </p:cNvSpPr>
                  <p:nvPr/>
                </p:nvSpPr>
                <p:spPr bwMode="auto">
                  <a:xfrm>
                    <a:off x="2562" y="1059"/>
                    <a:ext cx="27" cy="83"/>
                  </a:xfrm>
                  <a:custGeom>
                    <a:avLst/>
                    <a:gdLst/>
                    <a:ahLst/>
                    <a:cxnLst>
                      <a:cxn ang="0">
                        <a:pos x="15" y="1"/>
                      </a:cxn>
                      <a:cxn ang="0">
                        <a:pos x="18" y="2"/>
                      </a:cxn>
                      <a:cxn ang="0">
                        <a:pos x="20" y="5"/>
                      </a:cxn>
                      <a:cxn ang="0">
                        <a:pos x="26" y="74"/>
                      </a:cxn>
                      <a:cxn ang="0">
                        <a:pos x="24" y="77"/>
                      </a:cxn>
                      <a:cxn ang="0">
                        <a:pos x="20" y="80"/>
                      </a:cxn>
                      <a:cxn ang="0">
                        <a:pos x="18" y="82"/>
                      </a:cxn>
                      <a:cxn ang="0">
                        <a:pos x="14" y="82"/>
                      </a:cxn>
                      <a:cxn ang="0">
                        <a:pos x="9" y="80"/>
                      </a:cxn>
                      <a:cxn ang="0">
                        <a:pos x="6" y="79"/>
                      </a:cxn>
                      <a:cxn ang="0">
                        <a:pos x="5" y="76"/>
                      </a:cxn>
                      <a:cxn ang="0">
                        <a:pos x="0" y="8"/>
                      </a:cxn>
                      <a:cxn ang="0">
                        <a:pos x="0" y="4"/>
                      </a:cxn>
                      <a:cxn ang="0">
                        <a:pos x="0" y="2"/>
                      </a:cxn>
                      <a:cxn ang="0">
                        <a:pos x="5" y="0"/>
                      </a:cxn>
                      <a:cxn ang="0">
                        <a:pos x="9" y="0"/>
                      </a:cxn>
                      <a:cxn ang="0">
                        <a:pos x="15" y="1"/>
                      </a:cxn>
                    </a:cxnLst>
                    <a:rect l="0" t="0" r="r" b="b"/>
                    <a:pathLst>
                      <a:path w="27" h="83">
                        <a:moveTo>
                          <a:pt x="15" y="1"/>
                        </a:moveTo>
                        <a:lnTo>
                          <a:pt x="18" y="2"/>
                        </a:lnTo>
                        <a:lnTo>
                          <a:pt x="20" y="5"/>
                        </a:lnTo>
                        <a:lnTo>
                          <a:pt x="26" y="74"/>
                        </a:lnTo>
                        <a:lnTo>
                          <a:pt x="24" y="77"/>
                        </a:lnTo>
                        <a:lnTo>
                          <a:pt x="20" y="80"/>
                        </a:lnTo>
                        <a:lnTo>
                          <a:pt x="18" y="82"/>
                        </a:lnTo>
                        <a:lnTo>
                          <a:pt x="14" y="82"/>
                        </a:lnTo>
                        <a:lnTo>
                          <a:pt x="9" y="80"/>
                        </a:lnTo>
                        <a:lnTo>
                          <a:pt x="6" y="79"/>
                        </a:lnTo>
                        <a:lnTo>
                          <a:pt x="5" y="76"/>
                        </a:lnTo>
                        <a:lnTo>
                          <a:pt x="0" y="8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5" y="0"/>
                        </a:lnTo>
                        <a:lnTo>
                          <a:pt x="9" y="0"/>
                        </a:lnTo>
                        <a:lnTo>
                          <a:pt x="15" y="1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068" name="Freeform 60"/>
                  <p:cNvSpPr>
                    <a:spLocks/>
                  </p:cNvSpPr>
                  <p:nvPr/>
                </p:nvSpPr>
                <p:spPr bwMode="auto">
                  <a:xfrm>
                    <a:off x="2580" y="1062"/>
                    <a:ext cx="25" cy="75"/>
                  </a:xfrm>
                  <a:custGeom>
                    <a:avLst/>
                    <a:gdLst/>
                    <a:ahLst/>
                    <a:cxnLst>
                      <a:cxn ang="0">
                        <a:pos x="6" y="3"/>
                      </a:cxn>
                      <a:cxn ang="0">
                        <a:pos x="24" y="70"/>
                      </a:cxn>
                      <a:cxn ang="0">
                        <a:pos x="18" y="74"/>
                      </a:cxn>
                      <a:cxn ang="0">
                        <a:pos x="0" y="0"/>
                      </a:cxn>
                      <a:cxn ang="0">
                        <a:pos x="6" y="3"/>
                      </a:cxn>
                    </a:cxnLst>
                    <a:rect l="0" t="0" r="r" b="b"/>
                    <a:pathLst>
                      <a:path w="25" h="75">
                        <a:moveTo>
                          <a:pt x="6" y="3"/>
                        </a:moveTo>
                        <a:lnTo>
                          <a:pt x="24" y="70"/>
                        </a:lnTo>
                        <a:lnTo>
                          <a:pt x="18" y="74"/>
                        </a:lnTo>
                        <a:lnTo>
                          <a:pt x="0" y="0"/>
                        </a:lnTo>
                        <a:lnTo>
                          <a:pt x="6" y="3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43069" name="Group 61"/>
              <p:cNvGrpSpPr>
                <a:grpSpLocks/>
              </p:cNvGrpSpPr>
              <p:nvPr/>
            </p:nvGrpSpPr>
            <p:grpSpPr bwMode="auto">
              <a:xfrm>
                <a:off x="2486" y="1106"/>
                <a:ext cx="184" cy="251"/>
                <a:chOff x="2486" y="1106"/>
                <a:chExt cx="184" cy="251"/>
              </a:xfrm>
            </p:grpSpPr>
            <p:grpSp>
              <p:nvGrpSpPr>
                <p:cNvPr id="43070" name="Group 62"/>
                <p:cNvGrpSpPr>
                  <a:grpSpLocks/>
                </p:cNvGrpSpPr>
                <p:nvPr/>
              </p:nvGrpSpPr>
              <p:grpSpPr bwMode="auto">
                <a:xfrm>
                  <a:off x="2597" y="1141"/>
                  <a:ext cx="73" cy="216"/>
                  <a:chOff x="2597" y="1141"/>
                  <a:chExt cx="73" cy="216"/>
                </a:xfrm>
              </p:grpSpPr>
              <p:sp>
                <p:nvSpPr>
                  <p:cNvPr id="43071" name="Freeform 63"/>
                  <p:cNvSpPr>
                    <a:spLocks/>
                  </p:cNvSpPr>
                  <p:nvPr/>
                </p:nvSpPr>
                <p:spPr bwMode="auto">
                  <a:xfrm>
                    <a:off x="2597" y="1141"/>
                    <a:ext cx="73" cy="216"/>
                  </a:xfrm>
                  <a:custGeom>
                    <a:avLst/>
                    <a:gdLst/>
                    <a:ahLst/>
                    <a:cxnLst>
                      <a:cxn ang="0">
                        <a:pos x="0" y="215"/>
                      </a:cxn>
                      <a:cxn ang="0">
                        <a:pos x="2" y="201"/>
                      </a:cxn>
                      <a:cxn ang="0">
                        <a:pos x="5" y="186"/>
                      </a:cxn>
                      <a:cxn ang="0">
                        <a:pos x="8" y="160"/>
                      </a:cxn>
                      <a:cxn ang="0">
                        <a:pos x="12" y="139"/>
                      </a:cxn>
                      <a:cxn ang="0">
                        <a:pos x="15" y="126"/>
                      </a:cxn>
                      <a:cxn ang="0">
                        <a:pos x="18" y="112"/>
                      </a:cxn>
                      <a:cxn ang="0">
                        <a:pos x="23" y="99"/>
                      </a:cxn>
                      <a:cxn ang="0">
                        <a:pos x="27" y="85"/>
                      </a:cxn>
                      <a:cxn ang="0">
                        <a:pos x="32" y="66"/>
                      </a:cxn>
                      <a:cxn ang="0">
                        <a:pos x="36" y="54"/>
                      </a:cxn>
                      <a:cxn ang="0">
                        <a:pos x="41" y="43"/>
                      </a:cxn>
                      <a:cxn ang="0">
                        <a:pos x="45" y="37"/>
                      </a:cxn>
                      <a:cxn ang="0">
                        <a:pos x="51" y="27"/>
                      </a:cxn>
                      <a:cxn ang="0">
                        <a:pos x="56" y="21"/>
                      </a:cxn>
                      <a:cxn ang="0">
                        <a:pos x="59" y="15"/>
                      </a:cxn>
                      <a:cxn ang="0">
                        <a:pos x="72" y="0"/>
                      </a:cxn>
                      <a:cxn ang="0">
                        <a:pos x="63" y="22"/>
                      </a:cxn>
                      <a:cxn ang="0">
                        <a:pos x="59" y="28"/>
                      </a:cxn>
                      <a:cxn ang="0">
                        <a:pos x="56" y="36"/>
                      </a:cxn>
                      <a:cxn ang="0">
                        <a:pos x="51" y="45"/>
                      </a:cxn>
                      <a:cxn ang="0">
                        <a:pos x="47" y="55"/>
                      </a:cxn>
                      <a:cxn ang="0">
                        <a:pos x="44" y="64"/>
                      </a:cxn>
                      <a:cxn ang="0">
                        <a:pos x="39" y="75"/>
                      </a:cxn>
                      <a:cxn ang="0">
                        <a:pos x="35" y="91"/>
                      </a:cxn>
                      <a:cxn ang="0">
                        <a:pos x="30" y="106"/>
                      </a:cxn>
                      <a:cxn ang="0">
                        <a:pos x="26" y="121"/>
                      </a:cxn>
                      <a:cxn ang="0">
                        <a:pos x="21" y="136"/>
                      </a:cxn>
                      <a:cxn ang="0">
                        <a:pos x="18" y="154"/>
                      </a:cxn>
                      <a:cxn ang="0">
                        <a:pos x="14" y="168"/>
                      </a:cxn>
                      <a:cxn ang="0">
                        <a:pos x="12" y="187"/>
                      </a:cxn>
                      <a:cxn ang="0">
                        <a:pos x="9" y="202"/>
                      </a:cxn>
                      <a:cxn ang="0">
                        <a:pos x="9" y="215"/>
                      </a:cxn>
                      <a:cxn ang="0">
                        <a:pos x="0" y="215"/>
                      </a:cxn>
                    </a:cxnLst>
                    <a:rect l="0" t="0" r="r" b="b"/>
                    <a:pathLst>
                      <a:path w="73" h="216">
                        <a:moveTo>
                          <a:pt x="0" y="215"/>
                        </a:moveTo>
                        <a:lnTo>
                          <a:pt x="2" y="201"/>
                        </a:lnTo>
                        <a:lnTo>
                          <a:pt x="5" y="186"/>
                        </a:lnTo>
                        <a:lnTo>
                          <a:pt x="8" y="160"/>
                        </a:lnTo>
                        <a:lnTo>
                          <a:pt x="12" y="139"/>
                        </a:lnTo>
                        <a:lnTo>
                          <a:pt x="15" y="126"/>
                        </a:lnTo>
                        <a:lnTo>
                          <a:pt x="18" y="112"/>
                        </a:lnTo>
                        <a:lnTo>
                          <a:pt x="23" y="99"/>
                        </a:lnTo>
                        <a:lnTo>
                          <a:pt x="27" y="85"/>
                        </a:lnTo>
                        <a:lnTo>
                          <a:pt x="32" y="66"/>
                        </a:lnTo>
                        <a:lnTo>
                          <a:pt x="36" y="54"/>
                        </a:lnTo>
                        <a:lnTo>
                          <a:pt x="41" y="43"/>
                        </a:lnTo>
                        <a:lnTo>
                          <a:pt x="45" y="37"/>
                        </a:lnTo>
                        <a:lnTo>
                          <a:pt x="51" y="27"/>
                        </a:lnTo>
                        <a:lnTo>
                          <a:pt x="56" y="21"/>
                        </a:lnTo>
                        <a:lnTo>
                          <a:pt x="59" y="15"/>
                        </a:lnTo>
                        <a:lnTo>
                          <a:pt x="72" y="0"/>
                        </a:lnTo>
                        <a:lnTo>
                          <a:pt x="63" y="22"/>
                        </a:lnTo>
                        <a:lnTo>
                          <a:pt x="59" y="28"/>
                        </a:lnTo>
                        <a:lnTo>
                          <a:pt x="56" y="36"/>
                        </a:lnTo>
                        <a:lnTo>
                          <a:pt x="51" y="45"/>
                        </a:lnTo>
                        <a:lnTo>
                          <a:pt x="47" y="55"/>
                        </a:lnTo>
                        <a:lnTo>
                          <a:pt x="44" y="64"/>
                        </a:lnTo>
                        <a:lnTo>
                          <a:pt x="39" y="75"/>
                        </a:lnTo>
                        <a:lnTo>
                          <a:pt x="35" y="91"/>
                        </a:lnTo>
                        <a:lnTo>
                          <a:pt x="30" y="106"/>
                        </a:lnTo>
                        <a:lnTo>
                          <a:pt x="26" y="121"/>
                        </a:lnTo>
                        <a:lnTo>
                          <a:pt x="21" y="136"/>
                        </a:lnTo>
                        <a:lnTo>
                          <a:pt x="18" y="154"/>
                        </a:lnTo>
                        <a:lnTo>
                          <a:pt x="14" y="168"/>
                        </a:lnTo>
                        <a:lnTo>
                          <a:pt x="12" y="187"/>
                        </a:lnTo>
                        <a:lnTo>
                          <a:pt x="9" y="202"/>
                        </a:lnTo>
                        <a:lnTo>
                          <a:pt x="9" y="215"/>
                        </a:lnTo>
                        <a:lnTo>
                          <a:pt x="0" y="215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072" name="Freeform 64"/>
                  <p:cNvSpPr>
                    <a:spLocks/>
                  </p:cNvSpPr>
                  <p:nvPr/>
                </p:nvSpPr>
                <p:spPr bwMode="auto">
                  <a:xfrm>
                    <a:off x="2619" y="1169"/>
                    <a:ext cx="30" cy="90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20" y="17"/>
                      </a:cxn>
                      <a:cxn ang="0">
                        <a:pos x="14" y="31"/>
                      </a:cxn>
                      <a:cxn ang="0">
                        <a:pos x="11" y="48"/>
                      </a:cxn>
                      <a:cxn ang="0">
                        <a:pos x="3" y="72"/>
                      </a:cxn>
                      <a:cxn ang="0">
                        <a:pos x="0" y="89"/>
                      </a:cxn>
                      <a:cxn ang="0">
                        <a:pos x="3" y="69"/>
                      </a:cxn>
                      <a:cxn ang="0">
                        <a:pos x="8" y="57"/>
                      </a:cxn>
                      <a:cxn ang="0">
                        <a:pos x="11" y="41"/>
                      </a:cxn>
                      <a:cxn ang="0">
                        <a:pos x="14" y="29"/>
                      </a:cxn>
                      <a:cxn ang="0">
                        <a:pos x="20" y="16"/>
                      </a:cxn>
                      <a:cxn ang="0">
                        <a:pos x="29" y="0"/>
                      </a:cxn>
                    </a:cxnLst>
                    <a:rect l="0" t="0" r="r" b="b"/>
                    <a:pathLst>
                      <a:path w="30" h="90">
                        <a:moveTo>
                          <a:pt x="29" y="0"/>
                        </a:moveTo>
                        <a:lnTo>
                          <a:pt x="20" y="17"/>
                        </a:lnTo>
                        <a:lnTo>
                          <a:pt x="14" y="31"/>
                        </a:lnTo>
                        <a:lnTo>
                          <a:pt x="11" y="48"/>
                        </a:lnTo>
                        <a:lnTo>
                          <a:pt x="3" y="72"/>
                        </a:lnTo>
                        <a:lnTo>
                          <a:pt x="0" y="89"/>
                        </a:lnTo>
                        <a:lnTo>
                          <a:pt x="3" y="69"/>
                        </a:lnTo>
                        <a:lnTo>
                          <a:pt x="8" y="57"/>
                        </a:lnTo>
                        <a:lnTo>
                          <a:pt x="11" y="41"/>
                        </a:lnTo>
                        <a:lnTo>
                          <a:pt x="14" y="29"/>
                        </a:lnTo>
                        <a:lnTo>
                          <a:pt x="20" y="16"/>
                        </a:lnTo>
                        <a:lnTo>
                          <a:pt x="29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3073" name="Group 65"/>
                <p:cNvGrpSpPr>
                  <a:grpSpLocks/>
                </p:cNvGrpSpPr>
                <p:nvPr/>
              </p:nvGrpSpPr>
              <p:grpSpPr bwMode="auto">
                <a:xfrm>
                  <a:off x="2486" y="1106"/>
                  <a:ext cx="115" cy="251"/>
                  <a:chOff x="2486" y="1106"/>
                  <a:chExt cx="115" cy="251"/>
                </a:xfrm>
              </p:grpSpPr>
              <p:sp>
                <p:nvSpPr>
                  <p:cNvPr id="43074" name="Freeform 66"/>
                  <p:cNvSpPr>
                    <a:spLocks/>
                  </p:cNvSpPr>
                  <p:nvPr/>
                </p:nvSpPr>
                <p:spPr bwMode="auto">
                  <a:xfrm>
                    <a:off x="2486" y="1106"/>
                    <a:ext cx="115" cy="251"/>
                  </a:xfrm>
                  <a:custGeom>
                    <a:avLst/>
                    <a:gdLst/>
                    <a:ahLst/>
                    <a:cxnLst>
                      <a:cxn ang="0">
                        <a:pos x="114" y="250"/>
                      </a:cxn>
                      <a:cxn ang="0">
                        <a:pos x="111" y="217"/>
                      </a:cxn>
                      <a:cxn ang="0">
                        <a:pos x="108" y="194"/>
                      </a:cxn>
                      <a:cxn ang="0">
                        <a:pos x="108" y="176"/>
                      </a:cxn>
                      <a:cxn ang="0">
                        <a:pos x="104" y="155"/>
                      </a:cxn>
                      <a:cxn ang="0">
                        <a:pos x="101" y="139"/>
                      </a:cxn>
                      <a:cxn ang="0">
                        <a:pos x="98" y="116"/>
                      </a:cxn>
                      <a:cxn ang="0">
                        <a:pos x="92" y="95"/>
                      </a:cxn>
                      <a:cxn ang="0">
                        <a:pos x="87" y="82"/>
                      </a:cxn>
                      <a:cxn ang="0">
                        <a:pos x="83" y="70"/>
                      </a:cxn>
                      <a:cxn ang="0">
                        <a:pos x="78" y="58"/>
                      </a:cxn>
                      <a:cxn ang="0">
                        <a:pos x="71" y="43"/>
                      </a:cxn>
                      <a:cxn ang="0">
                        <a:pos x="63" y="31"/>
                      </a:cxn>
                      <a:cxn ang="0">
                        <a:pos x="54" y="20"/>
                      </a:cxn>
                      <a:cxn ang="0">
                        <a:pos x="45" y="13"/>
                      </a:cxn>
                      <a:cxn ang="0">
                        <a:pos x="36" y="5"/>
                      </a:cxn>
                      <a:cxn ang="0">
                        <a:pos x="29" y="2"/>
                      </a:cxn>
                      <a:cxn ang="0">
                        <a:pos x="21" y="1"/>
                      </a:cxn>
                      <a:cxn ang="0">
                        <a:pos x="14" y="0"/>
                      </a:cxn>
                      <a:cxn ang="0">
                        <a:pos x="0" y="2"/>
                      </a:cxn>
                      <a:cxn ang="0">
                        <a:pos x="17" y="8"/>
                      </a:cxn>
                      <a:cxn ang="0">
                        <a:pos x="23" y="11"/>
                      </a:cxn>
                      <a:cxn ang="0">
                        <a:pos x="30" y="17"/>
                      </a:cxn>
                      <a:cxn ang="0">
                        <a:pos x="38" y="23"/>
                      </a:cxn>
                      <a:cxn ang="0">
                        <a:pos x="45" y="31"/>
                      </a:cxn>
                      <a:cxn ang="0">
                        <a:pos x="53" y="40"/>
                      </a:cxn>
                      <a:cxn ang="0">
                        <a:pos x="60" y="52"/>
                      </a:cxn>
                      <a:cxn ang="0">
                        <a:pos x="66" y="62"/>
                      </a:cxn>
                      <a:cxn ang="0">
                        <a:pos x="72" y="73"/>
                      </a:cxn>
                      <a:cxn ang="0">
                        <a:pos x="77" y="83"/>
                      </a:cxn>
                      <a:cxn ang="0">
                        <a:pos x="81" y="98"/>
                      </a:cxn>
                      <a:cxn ang="0">
                        <a:pos x="86" y="113"/>
                      </a:cxn>
                      <a:cxn ang="0">
                        <a:pos x="90" y="133"/>
                      </a:cxn>
                      <a:cxn ang="0">
                        <a:pos x="95" y="152"/>
                      </a:cxn>
                      <a:cxn ang="0">
                        <a:pos x="96" y="170"/>
                      </a:cxn>
                      <a:cxn ang="0">
                        <a:pos x="99" y="190"/>
                      </a:cxn>
                      <a:cxn ang="0">
                        <a:pos x="99" y="211"/>
                      </a:cxn>
                      <a:cxn ang="0">
                        <a:pos x="102" y="230"/>
                      </a:cxn>
                      <a:cxn ang="0">
                        <a:pos x="104" y="250"/>
                      </a:cxn>
                      <a:cxn ang="0">
                        <a:pos x="114" y="250"/>
                      </a:cxn>
                    </a:cxnLst>
                    <a:rect l="0" t="0" r="r" b="b"/>
                    <a:pathLst>
                      <a:path w="115" h="251">
                        <a:moveTo>
                          <a:pt x="114" y="250"/>
                        </a:moveTo>
                        <a:lnTo>
                          <a:pt x="111" y="217"/>
                        </a:lnTo>
                        <a:lnTo>
                          <a:pt x="108" y="194"/>
                        </a:lnTo>
                        <a:lnTo>
                          <a:pt x="108" y="176"/>
                        </a:lnTo>
                        <a:lnTo>
                          <a:pt x="104" y="155"/>
                        </a:lnTo>
                        <a:lnTo>
                          <a:pt x="101" y="139"/>
                        </a:lnTo>
                        <a:lnTo>
                          <a:pt x="98" y="116"/>
                        </a:lnTo>
                        <a:lnTo>
                          <a:pt x="92" y="95"/>
                        </a:lnTo>
                        <a:lnTo>
                          <a:pt x="87" y="82"/>
                        </a:lnTo>
                        <a:lnTo>
                          <a:pt x="83" y="70"/>
                        </a:lnTo>
                        <a:lnTo>
                          <a:pt x="78" y="58"/>
                        </a:lnTo>
                        <a:lnTo>
                          <a:pt x="71" y="43"/>
                        </a:lnTo>
                        <a:lnTo>
                          <a:pt x="63" y="31"/>
                        </a:lnTo>
                        <a:lnTo>
                          <a:pt x="54" y="20"/>
                        </a:lnTo>
                        <a:lnTo>
                          <a:pt x="45" y="13"/>
                        </a:lnTo>
                        <a:lnTo>
                          <a:pt x="36" y="5"/>
                        </a:lnTo>
                        <a:lnTo>
                          <a:pt x="29" y="2"/>
                        </a:lnTo>
                        <a:lnTo>
                          <a:pt x="21" y="1"/>
                        </a:lnTo>
                        <a:lnTo>
                          <a:pt x="14" y="0"/>
                        </a:lnTo>
                        <a:lnTo>
                          <a:pt x="0" y="2"/>
                        </a:lnTo>
                        <a:lnTo>
                          <a:pt x="17" y="8"/>
                        </a:lnTo>
                        <a:lnTo>
                          <a:pt x="23" y="11"/>
                        </a:lnTo>
                        <a:lnTo>
                          <a:pt x="30" y="17"/>
                        </a:lnTo>
                        <a:lnTo>
                          <a:pt x="38" y="23"/>
                        </a:lnTo>
                        <a:lnTo>
                          <a:pt x="45" y="31"/>
                        </a:lnTo>
                        <a:lnTo>
                          <a:pt x="53" y="40"/>
                        </a:lnTo>
                        <a:lnTo>
                          <a:pt x="60" y="52"/>
                        </a:lnTo>
                        <a:lnTo>
                          <a:pt x="66" y="62"/>
                        </a:lnTo>
                        <a:lnTo>
                          <a:pt x="72" y="73"/>
                        </a:lnTo>
                        <a:lnTo>
                          <a:pt x="77" y="83"/>
                        </a:lnTo>
                        <a:lnTo>
                          <a:pt x="81" y="98"/>
                        </a:lnTo>
                        <a:lnTo>
                          <a:pt x="86" y="113"/>
                        </a:lnTo>
                        <a:lnTo>
                          <a:pt x="90" y="133"/>
                        </a:lnTo>
                        <a:lnTo>
                          <a:pt x="95" y="152"/>
                        </a:lnTo>
                        <a:lnTo>
                          <a:pt x="96" y="170"/>
                        </a:lnTo>
                        <a:lnTo>
                          <a:pt x="99" y="190"/>
                        </a:lnTo>
                        <a:lnTo>
                          <a:pt x="99" y="211"/>
                        </a:lnTo>
                        <a:lnTo>
                          <a:pt x="102" y="230"/>
                        </a:lnTo>
                        <a:lnTo>
                          <a:pt x="104" y="250"/>
                        </a:lnTo>
                        <a:lnTo>
                          <a:pt x="114" y="25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075" name="Freeform 67"/>
                  <p:cNvSpPr>
                    <a:spLocks/>
                  </p:cNvSpPr>
                  <p:nvPr/>
                </p:nvSpPr>
                <p:spPr bwMode="auto">
                  <a:xfrm>
                    <a:off x="2511" y="1110"/>
                    <a:ext cx="66" cy="13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1" y="7"/>
                      </a:cxn>
                      <a:cxn ang="0">
                        <a:pos x="21" y="19"/>
                      </a:cxn>
                      <a:cxn ang="0">
                        <a:pos x="32" y="34"/>
                      </a:cxn>
                      <a:cxn ang="0">
                        <a:pos x="39" y="51"/>
                      </a:cxn>
                      <a:cxn ang="0">
                        <a:pos x="50" y="72"/>
                      </a:cxn>
                      <a:cxn ang="0">
                        <a:pos x="56" y="87"/>
                      </a:cxn>
                      <a:cxn ang="0">
                        <a:pos x="60" y="109"/>
                      </a:cxn>
                      <a:cxn ang="0">
                        <a:pos x="65" y="131"/>
                      </a:cxn>
                      <a:cxn ang="0">
                        <a:pos x="54" y="91"/>
                      </a:cxn>
                      <a:cxn ang="0">
                        <a:pos x="48" y="72"/>
                      </a:cxn>
                      <a:cxn ang="0">
                        <a:pos x="38" y="49"/>
                      </a:cxn>
                      <a:cxn ang="0">
                        <a:pos x="30" y="34"/>
                      </a:cxn>
                      <a:cxn ang="0">
                        <a:pos x="18" y="18"/>
                      </a:cxn>
                      <a:cxn ang="0">
                        <a:pos x="11" y="1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6" h="132">
                        <a:moveTo>
                          <a:pt x="0" y="0"/>
                        </a:moveTo>
                        <a:lnTo>
                          <a:pt x="11" y="7"/>
                        </a:lnTo>
                        <a:lnTo>
                          <a:pt x="21" y="19"/>
                        </a:lnTo>
                        <a:lnTo>
                          <a:pt x="32" y="34"/>
                        </a:lnTo>
                        <a:lnTo>
                          <a:pt x="39" y="51"/>
                        </a:lnTo>
                        <a:lnTo>
                          <a:pt x="50" y="72"/>
                        </a:lnTo>
                        <a:lnTo>
                          <a:pt x="56" y="87"/>
                        </a:lnTo>
                        <a:lnTo>
                          <a:pt x="60" y="109"/>
                        </a:lnTo>
                        <a:lnTo>
                          <a:pt x="65" y="131"/>
                        </a:lnTo>
                        <a:lnTo>
                          <a:pt x="54" y="91"/>
                        </a:lnTo>
                        <a:lnTo>
                          <a:pt x="48" y="72"/>
                        </a:lnTo>
                        <a:lnTo>
                          <a:pt x="38" y="49"/>
                        </a:lnTo>
                        <a:lnTo>
                          <a:pt x="30" y="34"/>
                        </a:lnTo>
                        <a:lnTo>
                          <a:pt x="18" y="18"/>
                        </a:lnTo>
                        <a:lnTo>
                          <a:pt x="11" y="1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3076" name="Group 68"/>
                <p:cNvGrpSpPr>
                  <a:grpSpLocks/>
                </p:cNvGrpSpPr>
                <p:nvPr/>
              </p:nvGrpSpPr>
              <p:grpSpPr bwMode="auto">
                <a:xfrm>
                  <a:off x="2591" y="1153"/>
                  <a:ext cx="50" cy="204"/>
                  <a:chOff x="2591" y="1153"/>
                  <a:chExt cx="50" cy="204"/>
                </a:xfrm>
              </p:grpSpPr>
              <p:sp>
                <p:nvSpPr>
                  <p:cNvPr id="43077" name="Freeform 69"/>
                  <p:cNvSpPr>
                    <a:spLocks/>
                  </p:cNvSpPr>
                  <p:nvPr/>
                </p:nvSpPr>
                <p:spPr bwMode="auto">
                  <a:xfrm>
                    <a:off x="2591" y="1153"/>
                    <a:ext cx="50" cy="204"/>
                  </a:xfrm>
                  <a:custGeom>
                    <a:avLst/>
                    <a:gdLst/>
                    <a:ahLst/>
                    <a:cxnLst>
                      <a:cxn ang="0">
                        <a:pos x="49" y="0"/>
                      </a:cxn>
                      <a:cxn ang="0">
                        <a:pos x="36" y="22"/>
                      </a:cxn>
                      <a:cxn ang="0">
                        <a:pos x="30" y="36"/>
                      </a:cxn>
                      <a:cxn ang="0">
                        <a:pos x="24" y="51"/>
                      </a:cxn>
                      <a:cxn ang="0">
                        <a:pos x="21" y="61"/>
                      </a:cxn>
                      <a:cxn ang="0">
                        <a:pos x="18" y="75"/>
                      </a:cxn>
                      <a:cxn ang="0">
                        <a:pos x="13" y="88"/>
                      </a:cxn>
                      <a:cxn ang="0">
                        <a:pos x="9" y="103"/>
                      </a:cxn>
                      <a:cxn ang="0">
                        <a:pos x="6" y="115"/>
                      </a:cxn>
                      <a:cxn ang="0">
                        <a:pos x="4" y="126"/>
                      </a:cxn>
                      <a:cxn ang="0">
                        <a:pos x="3" y="133"/>
                      </a:cxn>
                      <a:cxn ang="0">
                        <a:pos x="0" y="148"/>
                      </a:cxn>
                      <a:cxn ang="0">
                        <a:pos x="0" y="159"/>
                      </a:cxn>
                      <a:cxn ang="0">
                        <a:pos x="0" y="169"/>
                      </a:cxn>
                      <a:cxn ang="0">
                        <a:pos x="0" y="184"/>
                      </a:cxn>
                      <a:cxn ang="0">
                        <a:pos x="0" y="203"/>
                      </a:cxn>
                      <a:cxn ang="0">
                        <a:pos x="13" y="203"/>
                      </a:cxn>
                      <a:cxn ang="0">
                        <a:pos x="13" y="190"/>
                      </a:cxn>
                      <a:cxn ang="0">
                        <a:pos x="13" y="177"/>
                      </a:cxn>
                      <a:cxn ang="0">
                        <a:pos x="13" y="165"/>
                      </a:cxn>
                      <a:cxn ang="0">
                        <a:pos x="15" y="154"/>
                      </a:cxn>
                      <a:cxn ang="0">
                        <a:pos x="16" y="145"/>
                      </a:cxn>
                      <a:cxn ang="0">
                        <a:pos x="18" y="132"/>
                      </a:cxn>
                      <a:cxn ang="0">
                        <a:pos x="22" y="115"/>
                      </a:cxn>
                      <a:cxn ang="0">
                        <a:pos x="25" y="103"/>
                      </a:cxn>
                      <a:cxn ang="0">
                        <a:pos x="28" y="91"/>
                      </a:cxn>
                      <a:cxn ang="0">
                        <a:pos x="33" y="78"/>
                      </a:cxn>
                      <a:cxn ang="0">
                        <a:pos x="37" y="64"/>
                      </a:cxn>
                      <a:cxn ang="0">
                        <a:pos x="40" y="55"/>
                      </a:cxn>
                      <a:cxn ang="0">
                        <a:pos x="45" y="40"/>
                      </a:cxn>
                      <a:cxn ang="0">
                        <a:pos x="48" y="24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50" h="204">
                        <a:moveTo>
                          <a:pt x="49" y="0"/>
                        </a:moveTo>
                        <a:lnTo>
                          <a:pt x="36" y="22"/>
                        </a:lnTo>
                        <a:lnTo>
                          <a:pt x="30" y="36"/>
                        </a:lnTo>
                        <a:lnTo>
                          <a:pt x="24" y="51"/>
                        </a:lnTo>
                        <a:lnTo>
                          <a:pt x="21" y="61"/>
                        </a:lnTo>
                        <a:lnTo>
                          <a:pt x="18" y="75"/>
                        </a:lnTo>
                        <a:lnTo>
                          <a:pt x="13" y="88"/>
                        </a:lnTo>
                        <a:lnTo>
                          <a:pt x="9" y="103"/>
                        </a:lnTo>
                        <a:lnTo>
                          <a:pt x="6" y="115"/>
                        </a:lnTo>
                        <a:lnTo>
                          <a:pt x="4" y="126"/>
                        </a:lnTo>
                        <a:lnTo>
                          <a:pt x="3" y="133"/>
                        </a:lnTo>
                        <a:lnTo>
                          <a:pt x="0" y="148"/>
                        </a:lnTo>
                        <a:lnTo>
                          <a:pt x="0" y="159"/>
                        </a:lnTo>
                        <a:lnTo>
                          <a:pt x="0" y="169"/>
                        </a:lnTo>
                        <a:lnTo>
                          <a:pt x="0" y="184"/>
                        </a:lnTo>
                        <a:lnTo>
                          <a:pt x="0" y="203"/>
                        </a:lnTo>
                        <a:lnTo>
                          <a:pt x="13" y="203"/>
                        </a:lnTo>
                        <a:lnTo>
                          <a:pt x="13" y="190"/>
                        </a:lnTo>
                        <a:lnTo>
                          <a:pt x="13" y="177"/>
                        </a:lnTo>
                        <a:lnTo>
                          <a:pt x="13" y="165"/>
                        </a:lnTo>
                        <a:lnTo>
                          <a:pt x="15" y="154"/>
                        </a:lnTo>
                        <a:lnTo>
                          <a:pt x="16" y="145"/>
                        </a:lnTo>
                        <a:lnTo>
                          <a:pt x="18" y="132"/>
                        </a:lnTo>
                        <a:lnTo>
                          <a:pt x="22" y="115"/>
                        </a:lnTo>
                        <a:lnTo>
                          <a:pt x="25" y="103"/>
                        </a:lnTo>
                        <a:lnTo>
                          <a:pt x="28" y="91"/>
                        </a:lnTo>
                        <a:lnTo>
                          <a:pt x="33" y="78"/>
                        </a:lnTo>
                        <a:lnTo>
                          <a:pt x="37" y="64"/>
                        </a:lnTo>
                        <a:lnTo>
                          <a:pt x="40" y="55"/>
                        </a:lnTo>
                        <a:lnTo>
                          <a:pt x="45" y="40"/>
                        </a:lnTo>
                        <a:lnTo>
                          <a:pt x="48" y="24"/>
                        </a:lnTo>
                        <a:lnTo>
                          <a:pt x="49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078" name="Freeform 70"/>
                  <p:cNvSpPr>
                    <a:spLocks/>
                  </p:cNvSpPr>
                  <p:nvPr/>
                </p:nvSpPr>
                <p:spPr bwMode="auto">
                  <a:xfrm>
                    <a:off x="2603" y="1184"/>
                    <a:ext cx="25" cy="88"/>
                  </a:xfrm>
                  <a:custGeom>
                    <a:avLst/>
                    <a:gdLst/>
                    <a:ahLst/>
                    <a:cxnLst>
                      <a:cxn ang="0">
                        <a:pos x="24" y="0"/>
                      </a:cxn>
                      <a:cxn ang="0">
                        <a:pos x="20" y="16"/>
                      </a:cxn>
                      <a:cxn ang="0">
                        <a:pos x="15" y="29"/>
                      </a:cxn>
                      <a:cxn ang="0">
                        <a:pos x="12" y="41"/>
                      </a:cxn>
                      <a:cxn ang="0">
                        <a:pos x="8" y="58"/>
                      </a:cxn>
                      <a:cxn ang="0">
                        <a:pos x="3" y="75"/>
                      </a:cxn>
                      <a:cxn ang="0">
                        <a:pos x="0" y="87"/>
                      </a:cxn>
                      <a:cxn ang="0">
                        <a:pos x="0" y="74"/>
                      </a:cxn>
                      <a:cxn ang="0">
                        <a:pos x="8" y="53"/>
                      </a:cxn>
                      <a:cxn ang="0">
                        <a:pos x="12" y="34"/>
                      </a:cxn>
                      <a:cxn ang="0">
                        <a:pos x="17" y="21"/>
                      </a:cxn>
                      <a:cxn ang="0">
                        <a:pos x="24" y="0"/>
                      </a:cxn>
                    </a:cxnLst>
                    <a:rect l="0" t="0" r="r" b="b"/>
                    <a:pathLst>
                      <a:path w="25" h="88">
                        <a:moveTo>
                          <a:pt x="24" y="0"/>
                        </a:moveTo>
                        <a:lnTo>
                          <a:pt x="20" y="16"/>
                        </a:lnTo>
                        <a:lnTo>
                          <a:pt x="15" y="29"/>
                        </a:lnTo>
                        <a:lnTo>
                          <a:pt x="12" y="41"/>
                        </a:lnTo>
                        <a:lnTo>
                          <a:pt x="8" y="58"/>
                        </a:lnTo>
                        <a:lnTo>
                          <a:pt x="3" y="75"/>
                        </a:lnTo>
                        <a:lnTo>
                          <a:pt x="0" y="87"/>
                        </a:lnTo>
                        <a:lnTo>
                          <a:pt x="0" y="74"/>
                        </a:lnTo>
                        <a:lnTo>
                          <a:pt x="8" y="53"/>
                        </a:lnTo>
                        <a:lnTo>
                          <a:pt x="12" y="34"/>
                        </a:lnTo>
                        <a:lnTo>
                          <a:pt x="17" y="21"/>
                        </a:lnTo>
                        <a:lnTo>
                          <a:pt x="24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</p:grpSp>
      </p:grpSp>
      <p:sp>
        <p:nvSpPr>
          <p:cNvPr id="43079" name="Line 71"/>
          <p:cNvSpPr>
            <a:spLocks noChangeShapeType="1"/>
          </p:cNvSpPr>
          <p:nvPr/>
        </p:nvSpPr>
        <p:spPr bwMode="auto">
          <a:xfrm>
            <a:off x="576263" y="2209800"/>
            <a:ext cx="6096000" cy="0"/>
          </a:xfrm>
          <a:prstGeom prst="line">
            <a:avLst/>
          </a:prstGeom>
          <a:noFill/>
          <a:ln w="127000">
            <a:solidFill>
              <a:srgbClr val="372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3080" name="Rectangle 72"/>
          <p:cNvSpPr>
            <a:spLocks noChangeArrowheads="1"/>
          </p:cNvSpPr>
          <p:nvPr/>
        </p:nvSpPr>
        <p:spPr bwMode="auto">
          <a:xfrm>
            <a:off x="581025" y="2216150"/>
            <a:ext cx="6084888" cy="558800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CCCC00"/>
              </a:gs>
            </a:gsLst>
            <a:lin ang="540000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081" name="AutoShape 73"/>
          <p:cNvSpPr>
            <a:spLocks noChangeArrowheads="1"/>
          </p:cNvSpPr>
          <p:nvPr/>
        </p:nvSpPr>
        <p:spPr bwMode="auto">
          <a:xfrm>
            <a:off x="5932488" y="1968500"/>
            <a:ext cx="801687" cy="101600"/>
          </a:xfrm>
          <a:prstGeom prst="rightArrow">
            <a:avLst>
              <a:gd name="adj1" fmla="val 50000"/>
              <a:gd name="adj2" fmla="val 394568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082" name="AutoShape 74"/>
          <p:cNvSpPr>
            <a:spLocks noChangeArrowheads="1"/>
          </p:cNvSpPr>
          <p:nvPr/>
        </p:nvSpPr>
        <p:spPr bwMode="auto">
          <a:xfrm rot="16200000">
            <a:off x="5236369" y="1834356"/>
            <a:ext cx="330200" cy="293688"/>
          </a:xfrm>
          <a:prstGeom prst="rightArrow">
            <a:avLst>
              <a:gd name="adj1" fmla="val 50000"/>
              <a:gd name="adj2" fmla="val 56221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083" name="AutoShape 75"/>
          <p:cNvSpPr>
            <a:spLocks noChangeArrowheads="1"/>
          </p:cNvSpPr>
          <p:nvPr/>
        </p:nvSpPr>
        <p:spPr bwMode="auto">
          <a:xfrm rot="16200000" flipH="1">
            <a:off x="3531394" y="2313781"/>
            <a:ext cx="387350" cy="192088"/>
          </a:xfrm>
          <a:prstGeom prst="rightArrow">
            <a:avLst>
              <a:gd name="adj1" fmla="val 50000"/>
              <a:gd name="adj2" fmla="val 100836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084" name="AutoShape 76"/>
          <p:cNvSpPr>
            <a:spLocks noChangeArrowheads="1"/>
          </p:cNvSpPr>
          <p:nvPr/>
        </p:nvSpPr>
        <p:spPr bwMode="auto">
          <a:xfrm rot="16200000" flipH="1">
            <a:off x="4226719" y="2799556"/>
            <a:ext cx="215900" cy="192088"/>
          </a:xfrm>
          <a:prstGeom prst="rightArrow">
            <a:avLst>
              <a:gd name="adj1" fmla="val 50000"/>
              <a:gd name="adj2" fmla="val 56203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43085" name="Object 77"/>
          <p:cNvGraphicFramePr>
            <a:graphicFrameLocks/>
          </p:cNvGraphicFramePr>
          <p:nvPr/>
        </p:nvGraphicFramePr>
        <p:xfrm>
          <a:off x="1565275" y="1098550"/>
          <a:ext cx="204788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31" name="ClipArt" r:id="rId7" imgW="1815840" imgH="3111480" progId="">
                  <p:embed/>
                </p:oleObj>
              </mc:Choice>
              <mc:Fallback>
                <p:oleObj name="ClipArt" r:id="rId7" imgW="1815840" imgH="3111480" progId="">
                  <p:embed/>
                  <p:pic>
                    <p:nvPicPr>
                      <p:cNvPr id="0" name="Picture 77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5275" y="1098550"/>
                        <a:ext cx="204788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86" name="AutoShape 78"/>
          <p:cNvSpPr>
            <a:spLocks noChangeArrowheads="1"/>
          </p:cNvSpPr>
          <p:nvPr/>
        </p:nvSpPr>
        <p:spPr bwMode="auto">
          <a:xfrm flipH="1">
            <a:off x="1393825" y="1644650"/>
            <a:ext cx="395288" cy="101600"/>
          </a:xfrm>
          <a:prstGeom prst="rightArrow">
            <a:avLst>
              <a:gd name="adj1" fmla="val 50000"/>
              <a:gd name="adj2" fmla="val 194550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087" name="Freeform 79"/>
          <p:cNvSpPr>
            <a:spLocks/>
          </p:cNvSpPr>
          <p:nvPr/>
        </p:nvSpPr>
        <p:spPr bwMode="auto">
          <a:xfrm>
            <a:off x="3927475" y="1970088"/>
            <a:ext cx="307975" cy="241300"/>
          </a:xfrm>
          <a:custGeom>
            <a:avLst/>
            <a:gdLst/>
            <a:ahLst/>
            <a:cxnLst>
              <a:cxn ang="0">
                <a:pos x="78" y="0"/>
              </a:cxn>
              <a:cxn ang="0">
                <a:pos x="99" y="2"/>
              </a:cxn>
              <a:cxn ang="0">
                <a:pos x="114" y="4"/>
              </a:cxn>
              <a:cxn ang="0">
                <a:pos x="130" y="8"/>
              </a:cxn>
              <a:cxn ang="0">
                <a:pos x="148" y="13"/>
              </a:cxn>
              <a:cxn ang="0">
                <a:pos x="166" y="19"/>
              </a:cxn>
              <a:cxn ang="0">
                <a:pos x="177" y="23"/>
              </a:cxn>
              <a:cxn ang="0">
                <a:pos x="187" y="29"/>
              </a:cxn>
              <a:cxn ang="0">
                <a:pos x="195" y="37"/>
              </a:cxn>
              <a:cxn ang="0">
                <a:pos x="202" y="43"/>
              </a:cxn>
              <a:cxn ang="0">
                <a:pos x="210" y="50"/>
              </a:cxn>
              <a:cxn ang="0">
                <a:pos x="214" y="59"/>
              </a:cxn>
              <a:cxn ang="0">
                <a:pos x="217" y="68"/>
              </a:cxn>
              <a:cxn ang="0">
                <a:pos x="214" y="77"/>
              </a:cxn>
              <a:cxn ang="0">
                <a:pos x="211" y="86"/>
              </a:cxn>
              <a:cxn ang="0">
                <a:pos x="207" y="94"/>
              </a:cxn>
              <a:cxn ang="0">
                <a:pos x="196" y="104"/>
              </a:cxn>
              <a:cxn ang="0">
                <a:pos x="186" y="110"/>
              </a:cxn>
              <a:cxn ang="0">
                <a:pos x="174" y="116"/>
              </a:cxn>
              <a:cxn ang="0">
                <a:pos x="159" y="124"/>
              </a:cxn>
              <a:cxn ang="0">
                <a:pos x="141" y="130"/>
              </a:cxn>
              <a:cxn ang="0">
                <a:pos x="106" y="137"/>
              </a:cxn>
              <a:cxn ang="0">
                <a:pos x="75" y="140"/>
              </a:cxn>
              <a:cxn ang="0">
                <a:pos x="58" y="151"/>
              </a:cxn>
              <a:cxn ang="0">
                <a:pos x="58" y="103"/>
              </a:cxn>
              <a:cxn ang="0">
                <a:pos x="76" y="113"/>
              </a:cxn>
              <a:cxn ang="0">
                <a:pos x="103" y="109"/>
              </a:cxn>
              <a:cxn ang="0">
                <a:pos x="130" y="101"/>
              </a:cxn>
              <a:cxn ang="0">
                <a:pos x="147" y="95"/>
              </a:cxn>
              <a:cxn ang="0">
                <a:pos x="159" y="89"/>
              </a:cxn>
              <a:cxn ang="0">
                <a:pos x="169" y="80"/>
              </a:cxn>
              <a:cxn ang="0">
                <a:pos x="177" y="71"/>
              </a:cxn>
              <a:cxn ang="0">
                <a:pos x="180" y="61"/>
              </a:cxn>
              <a:cxn ang="0">
                <a:pos x="180" y="52"/>
              </a:cxn>
              <a:cxn ang="0">
                <a:pos x="177" y="44"/>
              </a:cxn>
              <a:cxn ang="0">
                <a:pos x="171" y="35"/>
              </a:cxn>
              <a:cxn ang="0">
                <a:pos x="159" y="25"/>
              </a:cxn>
              <a:cxn ang="0">
                <a:pos x="144" y="17"/>
              </a:cxn>
              <a:cxn ang="0">
                <a:pos x="129" y="11"/>
              </a:cxn>
              <a:cxn ang="0">
                <a:pos x="112" y="7"/>
              </a:cxn>
              <a:cxn ang="0">
                <a:pos x="100" y="4"/>
              </a:cxn>
              <a:cxn ang="0">
                <a:pos x="87" y="2"/>
              </a:cxn>
              <a:cxn ang="0">
                <a:pos x="52" y="0"/>
              </a:cxn>
            </a:cxnLst>
            <a:rect l="0" t="0" r="r" b="b"/>
            <a:pathLst>
              <a:path w="218" h="152">
                <a:moveTo>
                  <a:pt x="52" y="0"/>
                </a:moveTo>
                <a:lnTo>
                  <a:pt x="78" y="0"/>
                </a:lnTo>
                <a:lnTo>
                  <a:pt x="87" y="1"/>
                </a:lnTo>
                <a:lnTo>
                  <a:pt x="99" y="2"/>
                </a:lnTo>
                <a:lnTo>
                  <a:pt x="106" y="2"/>
                </a:lnTo>
                <a:lnTo>
                  <a:pt x="114" y="4"/>
                </a:lnTo>
                <a:lnTo>
                  <a:pt x="123" y="5"/>
                </a:lnTo>
                <a:lnTo>
                  <a:pt x="130" y="8"/>
                </a:lnTo>
                <a:lnTo>
                  <a:pt x="139" y="10"/>
                </a:lnTo>
                <a:lnTo>
                  <a:pt x="148" y="13"/>
                </a:lnTo>
                <a:lnTo>
                  <a:pt x="157" y="14"/>
                </a:lnTo>
                <a:lnTo>
                  <a:pt x="166" y="19"/>
                </a:lnTo>
                <a:lnTo>
                  <a:pt x="171" y="20"/>
                </a:lnTo>
                <a:lnTo>
                  <a:pt x="177" y="23"/>
                </a:lnTo>
                <a:lnTo>
                  <a:pt x="181" y="26"/>
                </a:lnTo>
                <a:lnTo>
                  <a:pt x="187" y="29"/>
                </a:lnTo>
                <a:lnTo>
                  <a:pt x="192" y="32"/>
                </a:lnTo>
                <a:lnTo>
                  <a:pt x="195" y="37"/>
                </a:lnTo>
                <a:lnTo>
                  <a:pt x="199" y="38"/>
                </a:lnTo>
                <a:lnTo>
                  <a:pt x="202" y="43"/>
                </a:lnTo>
                <a:lnTo>
                  <a:pt x="207" y="47"/>
                </a:lnTo>
                <a:lnTo>
                  <a:pt x="210" y="50"/>
                </a:lnTo>
                <a:lnTo>
                  <a:pt x="211" y="55"/>
                </a:lnTo>
                <a:lnTo>
                  <a:pt x="214" y="59"/>
                </a:lnTo>
                <a:lnTo>
                  <a:pt x="216" y="64"/>
                </a:lnTo>
                <a:lnTo>
                  <a:pt x="217" y="68"/>
                </a:lnTo>
                <a:lnTo>
                  <a:pt x="216" y="74"/>
                </a:lnTo>
                <a:lnTo>
                  <a:pt x="214" y="77"/>
                </a:lnTo>
                <a:lnTo>
                  <a:pt x="213" y="82"/>
                </a:lnTo>
                <a:lnTo>
                  <a:pt x="211" y="86"/>
                </a:lnTo>
                <a:lnTo>
                  <a:pt x="208" y="91"/>
                </a:lnTo>
                <a:lnTo>
                  <a:pt x="207" y="94"/>
                </a:lnTo>
                <a:lnTo>
                  <a:pt x="202" y="98"/>
                </a:lnTo>
                <a:lnTo>
                  <a:pt x="196" y="104"/>
                </a:lnTo>
                <a:lnTo>
                  <a:pt x="190" y="107"/>
                </a:lnTo>
                <a:lnTo>
                  <a:pt x="186" y="110"/>
                </a:lnTo>
                <a:lnTo>
                  <a:pt x="180" y="113"/>
                </a:lnTo>
                <a:lnTo>
                  <a:pt x="174" y="116"/>
                </a:lnTo>
                <a:lnTo>
                  <a:pt x="166" y="119"/>
                </a:lnTo>
                <a:lnTo>
                  <a:pt x="159" y="124"/>
                </a:lnTo>
                <a:lnTo>
                  <a:pt x="150" y="127"/>
                </a:lnTo>
                <a:lnTo>
                  <a:pt x="141" y="130"/>
                </a:lnTo>
                <a:lnTo>
                  <a:pt x="121" y="134"/>
                </a:lnTo>
                <a:lnTo>
                  <a:pt x="106" y="137"/>
                </a:lnTo>
                <a:lnTo>
                  <a:pt x="90" y="139"/>
                </a:lnTo>
                <a:lnTo>
                  <a:pt x="75" y="140"/>
                </a:lnTo>
                <a:lnTo>
                  <a:pt x="58" y="140"/>
                </a:lnTo>
                <a:lnTo>
                  <a:pt x="58" y="151"/>
                </a:lnTo>
                <a:lnTo>
                  <a:pt x="0" y="127"/>
                </a:lnTo>
                <a:lnTo>
                  <a:pt x="58" y="103"/>
                </a:lnTo>
                <a:lnTo>
                  <a:pt x="58" y="113"/>
                </a:lnTo>
                <a:lnTo>
                  <a:pt x="76" y="113"/>
                </a:lnTo>
                <a:lnTo>
                  <a:pt x="90" y="110"/>
                </a:lnTo>
                <a:lnTo>
                  <a:pt x="103" y="109"/>
                </a:lnTo>
                <a:lnTo>
                  <a:pt x="121" y="104"/>
                </a:lnTo>
                <a:lnTo>
                  <a:pt x="130" y="101"/>
                </a:lnTo>
                <a:lnTo>
                  <a:pt x="139" y="98"/>
                </a:lnTo>
                <a:lnTo>
                  <a:pt x="147" y="95"/>
                </a:lnTo>
                <a:lnTo>
                  <a:pt x="153" y="92"/>
                </a:lnTo>
                <a:lnTo>
                  <a:pt x="159" y="89"/>
                </a:lnTo>
                <a:lnTo>
                  <a:pt x="163" y="85"/>
                </a:lnTo>
                <a:lnTo>
                  <a:pt x="169" y="80"/>
                </a:lnTo>
                <a:lnTo>
                  <a:pt x="174" y="74"/>
                </a:lnTo>
                <a:lnTo>
                  <a:pt x="177" y="71"/>
                </a:lnTo>
                <a:lnTo>
                  <a:pt x="178" y="65"/>
                </a:lnTo>
                <a:lnTo>
                  <a:pt x="180" y="61"/>
                </a:lnTo>
                <a:lnTo>
                  <a:pt x="180" y="56"/>
                </a:lnTo>
                <a:lnTo>
                  <a:pt x="180" y="52"/>
                </a:lnTo>
                <a:lnTo>
                  <a:pt x="180" y="47"/>
                </a:lnTo>
                <a:lnTo>
                  <a:pt x="177" y="44"/>
                </a:lnTo>
                <a:lnTo>
                  <a:pt x="174" y="38"/>
                </a:lnTo>
                <a:lnTo>
                  <a:pt x="171" y="35"/>
                </a:lnTo>
                <a:lnTo>
                  <a:pt x="166" y="31"/>
                </a:lnTo>
                <a:lnTo>
                  <a:pt x="159" y="25"/>
                </a:lnTo>
                <a:lnTo>
                  <a:pt x="153" y="20"/>
                </a:lnTo>
                <a:lnTo>
                  <a:pt x="144" y="17"/>
                </a:lnTo>
                <a:lnTo>
                  <a:pt x="135" y="13"/>
                </a:lnTo>
                <a:lnTo>
                  <a:pt x="129" y="11"/>
                </a:lnTo>
                <a:lnTo>
                  <a:pt x="120" y="8"/>
                </a:lnTo>
                <a:lnTo>
                  <a:pt x="112" y="7"/>
                </a:lnTo>
                <a:lnTo>
                  <a:pt x="106" y="5"/>
                </a:lnTo>
                <a:lnTo>
                  <a:pt x="100" y="4"/>
                </a:lnTo>
                <a:lnTo>
                  <a:pt x="93" y="2"/>
                </a:lnTo>
                <a:lnTo>
                  <a:pt x="87" y="2"/>
                </a:lnTo>
                <a:lnTo>
                  <a:pt x="76" y="1"/>
                </a:lnTo>
                <a:lnTo>
                  <a:pt x="52" y="0"/>
                </a:lnTo>
              </a:path>
            </a:pathLst>
          </a:custGeom>
          <a:solidFill>
            <a:srgbClr val="0000FF"/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088" name="Freeform 80"/>
          <p:cNvSpPr>
            <a:spLocks/>
          </p:cNvSpPr>
          <p:nvPr/>
        </p:nvSpPr>
        <p:spPr bwMode="auto">
          <a:xfrm>
            <a:off x="2874963" y="1924050"/>
            <a:ext cx="715962" cy="714375"/>
          </a:xfrm>
          <a:custGeom>
            <a:avLst/>
            <a:gdLst/>
            <a:ahLst/>
            <a:cxnLst>
              <a:cxn ang="0">
                <a:pos x="323" y="448"/>
              </a:cxn>
              <a:cxn ang="0">
                <a:pos x="276" y="442"/>
              </a:cxn>
              <a:cxn ang="0">
                <a:pos x="237" y="436"/>
              </a:cxn>
              <a:cxn ang="0">
                <a:pos x="201" y="427"/>
              </a:cxn>
              <a:cxn ang="0">
                <a:pos x="156" y="411"/>
              </a:cxn>
              <a:cxn ang="0">
                <a:pos x="117" y="394"/>
              </a:cxn>
              <a:cxn ang="0">
                <a:pos x="90" y="376"/>
              </a:cxn>
              <a:cxn ang="0">
                <a:pos x="68" y="358"/>
              </a:cxn>
              <a:cxn ang="0">
                <a:pos x="48" y="340"/>
              </a:cxn>
              <a:cxn ang="0">
                <a:pos x="30" y="321"/>
              </a:cxn>
              <a:cxn ang="0">
                <a:pos x="17" y="295"/>
              </a:cxn>
              <a:cxn ang="0">
                <a:pos x="5" y="273"/>
              </a:cxn>
              <a:cxn ang="0">
                <a:pos x="0" y="243"/>
              </a:cxn>
              <a:cxn ang="0">
                <a:pos x="3" y="216"/>
              </a:cxn>
              <a:cxn ang="0">
                <a:pos x="12" y="190"/>
              </a:cxn>
              <a:cxn ang="0">
                <a:pos x="23" y="169"/>
              </a:cxn>
              <a:cxn ang="0">
                <a:pos x="48" y="139"/>
              </a:cxn>
              <a:cxn ang="0">
                <a:pos x="71" y="118"/>
              </a:cxn>
              <a:cxn ang="0">
                <a:pos x="99" y="100"/>
              </a:cxn>
              <a:cxn ang="0">
                <a:pos x="134" y="79"/>
              </a:cxn>
              <a:cxn ang="0">
                <a:pos x="176" y="64"/>
              </a:cxn>
              <a:cxn ang="0">
                <a:pos x="258" y="42"/>
              </a:cxn>
              <a:cxn ang="0">
                <a:pos x="330" y="33"/>
              </a:cxn>
              <a:cxn ang="0">
                <a:pos x="371" y="0"/>
              </a:cxn>
              <a:cxn ang="0">
                <a:pos x="368" y="144"/>
              </a:cxn>
              <a:cxn ang="0">
                <a:pos x="327" y="112"/>
              </a:cxn>
              <a:cxn ang="0">
                <a:pos x="264" y="124"/>
              </a:cxn>
              <a:cxn ang="0">
                <a:pos x="201" y="145"/>
              </a:cxn>
              <a:cxn ang="0">
                <a:pos x="162" y="166"/>
              </a:cxn>
              <a:cxn ang="0">
                <a:pos x="134" y="186"/>
              </a:cxn>
              <a:cxn ang="0">
                <a:pos x="111" y="210"/>
              </a:cxn>
              <a:cxn ang="0">
                <a:pos x="90" y="238"/>
              </a:cxn>
              <a:cxn ang="0">
                <a:pos x="84" y="268"/>
              </a:cxn>
              <a:cxn ang="0">
                <a:pos x="84" y="295"/>
              </a:cxn>
              <a:cxn ang="0">
                <a:pos x="90" y="319"/>
              </a:cxn>
              <a:cxn ang="0">
                <a:pos x="107" y="343"/>
              </a:cxn>
              <a:cxn ang="0">
                <a:pos x="134" y="375"/>
              </a:cxn>
              <a:cxn ang="0">
                <a:pos x="170" y="397"/>
              </a:cxn>
              <a:cxn ang="0">
                <a:pos x="206" y="415"/>
              </a:cxn>
              <a:cxn ang="0">
                <a:pos x="242" y="429"/>
              </a:cxn>
              <a:cxn ang="0">
                <a:pos x="269" y="436"/>
              </a:cxn>
              <a:cxn ang="0">
                <a:pos x="305" y="441"/>
              </a:cxn>
              <a:cxn ang="0">
                <a:pos x="381" y="449"/>
              </a:cxn>
            </a:cxnLst>
            <a:rect l="0" t="0" r="r" b="b"/>
            <a:pathLst>
              <a:path w="508" h="450">
                <a:moveTo>
                  <a:pt x="381" y="449"/>
                </a:moveTo>
                <a:lnTo>
                  <a:pt x="323" y="448"/>
                </a:lnTo>
                <a:lnTo>
                  <a:pt x="300" y="445"/>
                </a:lnTo>
                <a:lnTo>
                  <a:pt x="276" y="442"/>
                </a:lnTo>
                <a:lnTo>
                  <a:pt x="258" y="439"/>
                </a:lnTo>
                <a:lnTo>
                  <a:pt x="237" y="436"/>
                </a:lnTo>
                <a:lnTo>
                  <a:pt x="219" y="430"/>
                </a:lnTo>
                <a:lnTo>
                  <a:pt x="201" y="427"/>
                </a:lnTo>
                <a:lnTo>
                  <a:pt x="180" y="420"/>
                </a:lnTo>
                <a:lnTo>
                  <a:pt x="156" y="411"/>
                </a:lnTo>
                <a:lnTo>
                  <a:pt x="138" y="403"/>
                </a:lnTo>
                <a:lnTo>
                  <a:pt x="117" y="394"/>
                </a:lnTo>
                <a:lnTo>
                  <a:pt x="107" y="385"/>
                </a:lnTo>
                <a:lnTo>
                  <a:pt x="90" y="376"/>
                </a:lnTo>
                <a:lnTo>
                  <a:pt x="80" y="369"/>
                </a:lnTo>
                <a:lnTo>
                  <a:pt x="68" y="358"/>
                </a:lnTo>
                <a:lnTo>
                  <a:pt x="59" y="349"/>
                </a:lnTo>
                <a:lnTo>
                  <a:pt x="48" y="340"/>
                </a:lnTo>
                <a:lnTo>
                  <a:pt x="41" y="331"/>
                </a:lnTo>
                <a:lnTo>
                  <a:pt x="30" y="321"/>
                </a:lnTo>
                <a:lnTo>
                  <a:pt x="21" y="309"/>
                </a:lnTo>
                <a:lnTo>
                  <a:pt x="17" y="295"/>
                </a:lnTo>
                <a:lnTo>
                  <a:pt x="9" y="285"/>
                </a:lnTo>
                <a:lnTo>
                  <a:pt x="5" y="273"/>
                </a:lnTo>
                <a:lnTo>
                  <a:pt x="0" y="259"/>
                </a:lnTo>
                <a:lnTo>
                  <a:pt x="0" y="243"/>
                </a:lnTo>
                <a:lnTo>
                  <a:pt x="0" y="229"/>
                </a:lnTo>
                <a:lnTo>
                  <a:pt x="3" y="216"/>
                </a:lnTo>
                <a:lnTo>
                  <a:pt x="8" y="204"/>
                </a:lnTo>
                <a:lnTo>
                  <a:pt x="12" y="190"/>
                </a:lnTo>
                <a:lnTo>
                  <a:pt x="17" y="178"/>
                </a:lnTo>
                <a:lnTo>
                  <a:pt x="23" y="169"/>
                </a:lnTo>
                <a:lnTo>
                  <a:pt x="35" y="156"/>
                </a:lnTo>
                <a:lnTo>
                  <a:pt x="48" y="139"/>
                </a:lnTo>
                <a:lnTo>
                  <a:pt x="62" y="127"/>
                </a:lnTo>
                <a:lnTo>
                  <a:pt x="71" y="118"/>
                </a:lnTo>
                <a:lnTo>
                  <a:pt x="84" y="108"/>
                </a:lnTo>
                <a:lnTo>
                  <a:pt x="99" y="100"/>
                </a:lnTo>
                <a:lnTo>
                  <a:pt x="116" y="91"/>
                </a:lnTo>
                <a:lnTo>
                  <a:pt x="134" y="79"/>
                </a:lnTo>
                <a:lnTo>
                  <a:pt x="153" y="72"/>
                </a:lnTo>
                <a:lnTo>
                  <a:pt x="176" y="64"/>
                </a:lnTo>
                <a:lnTo>
                  <a:pt x="221" y="51"/>
                </a:lnTo>
                <a:lnTo>
                  <a:pt x="258" y="42"/>
                </a:lnTo>
                <a:lnTo>
                  <a:pt x="299" y="37"/>
                </a:lnTo>
                <a:lnTo>
                  <a:pt x="330" y="33"/>
                </a:lnTo>
                <a:lnTo>
                  <a:pt x="371" y="31"/>
                </a:lnTo>
                <a:lnTo>
                  <a:pt x="371" y="0"/>
                </a:lnTo>
                <a:lnTo>
                  <a:pt x="507" y="72"/>
                </a:lnTo>
                <a:lnTo>
                  <a:pt x="368" y="144"/>
                </a:lnTo>
                <a:lnTo>
                  <a:pt x="368" y="112"/>
                </a:lnTo>
                <a:lnTo>
                  <a:pt x="327" y="112"/>
                </a:lnTo>
                <a:lnTo>
                  <a:pt x="299" y="118"/>
                </a:lnTo>
                <a:lnTo>
                  <a:pt x="264" y="124"/>
                </a:lnTo>
                <a:lnTo>
                  <a:pt x="221" y="136"/>
                </a:lnTo>
                <a:lnTo>
                  <a:pt x="201" y="145"/>
                </a:lnTo>
                <a:lnTo>
                  <a:pt x="179" y="154"/>
                </a:lnTo>
                <a:lnTo>
                  <a:pt x="162" y="166"/>
                </a:lnTo>
                <a:lnTo>
                  <a:pt x="147" y="175"/>
                </a:lnTo>
                <a:lnTo>
                  <a:pt x="134" y="186"/>
                </a:lnTo>
                <a:lnTo>
                  <a:pt x="122" y="196"/>
                </a:lnTo>
                <a:lnTo>
                  <a:pt x="111" y="210"/>
                </a:lnTo>
                <a:lnTo>
                  <a:pt x="99" y="225"/>
                </a:lnTo>
                <a:lnTo>
                  <a:pt x="90" y="238"/>
                </a:lnTo>
                <a:lnTo>
                  <a:pt x="89" y="252"/>
                </a:lnTo>
                <a:lnTo>
                  <a:pt x="84" y="268"/>
                </a:lnTo>
                <a:lnTo>
                  <a:pt x="84" y="283"/>
                </a:lnTo>
                <a:lnTo>
                  <a:pt x="84" y="295"/>
                </a:lnTo>
                <a:lnTo>
                  <a:pt x="86" y="304"/>
                </a:lnTo>
                <a:lnTo>
                  <a:pt x="90" y="319"/>
                </a:lnTo>
                <a:lnTo>
                  <a:pt x="98" y="331"/>
                </a:lnTo>
                <a:lnTo>
                  <a:pt x="107" y="343"/>
                </a:lnTo>
                <a:lnTo>
                  <a:pt x="116" y="357"/>
                </a:lnTo>
                <a:lnTo>
                  <a:pt x="134" y="375"/>
                </a:lnTo>
                <a:lnTo>
                  <a:pt x="149" y="387"/>
                </a:lnTo>
                <a:lnTo>
                  <a:pt x="170" y="397"/>
                </a:lnTo>
                <a:lnTo>
                  <a:pt x="189" y="409"/>
                </a:lnTo>
                <a:lnTo>
                  <a:pt x="206" y="415"/>
                </a:lnTo>
                <a:lnTo>
                  <a:pt x="224" y="423"/>
                </a:lnTo>
                <a:lnTo>
                  <a:pt x="242" y="429"/>
                </a:lnTo>
                <a:lnTo>
                  <a:pt x="255" y="433"/>
                </a:lnTo>
                <a:lnTo>
                  <a:pt x="269" y="436"/>
                </a:lnTo>
                <a:lnTo>
                  <a:pt x="287" y="439"/>
                </a:lnTo>
                <a:lnTo>
                  <a:pt x="305" y="441"/>
                </a:lnTo>
                <a:lnTo>
                  <a:pt x="326" y="444"/>
                </a:lnTo>
                <a:lnTo>
                  <a:pt x="381" y="449"/>
                </a:lnTo>
              </a:path>
            </a:pathLst>
          </a:custGeom>
          <a:solidFill>
            <a:srgbClr val="0000FF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3089" name="AutoShape 81"/>
          <p:cNvSpPr>
            <a:spLocks noChangeArrowheads="1"/>
          </p:cNvSpPr>
          <p:nvPr/>
        </p:nvSpPr>
        <p:spPr bwMode="auto">
          <a:xfrm rot="16200000" flipH="1">
            <a:off x="2464594" y="1577181"/>
            <a:ext cx="387350" cy="293688"/>
          </a:xfrm>
          <a:prstGeom prst="rightArrow">
            <a:avLst>
              <a:gd name="adj1" fmla="val 50000"/>
              <a:gd name="adj2" fmla="val 65952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090" name="AutoShape 82"/>
          <p:cNvSpPr>
            <a:spLocks noChangeArrowheads="1"/>
          </p:cNvSpPr>
          <p:nvPr/>
        </p:nvSpPr>
        <p:spPr bwMode="auto">
          <a:xfrm rot="16200000" flipH="1">
            <a:off x="5722144" y="1742281"/>
            <a:ext cx="273050" cy="192088"/>
          </a:xfrm>
          <a:prstGeom prst="rightArrow">
            <a:avLst>
              <a:gd name="adj1" fmla="val 50000"/>
              <a:gd name="adj2" fmla="val 71081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091" name="AutoShape 83"/>
          <p:cNvSpPr>
            <a:spLocks noChangeArrowheads="1"/>
          </p:cNvSpPr>
          <p:nvPr/>
        </p:nvSpPr>
        <p:spPr bwMode="auto">
          <a:xfrm rot="16200000">
            <a:off x="3572669" y="2570956"/>
            <a:ext cx="101600" cy="192088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3092" name="Group 84"/>
          <p:cNvGrpSpPr>
            <a:grpSpLocks/>
          </p:cNvGrpSpPr>
          <p:nvPr/>
        </p:nvGrpSpPr>
        <p:grpSpPr bwMode="auto">
          <a:xfrm>
            <a:off x="706438" y="2487613"/>
            <a:ext cx="277812" cy="180975"/>
            <a:chOff x="501" y="1567"/>
            <a:chExt cx="196" cy="114"/>
          </a:xfrm>
        </p:grpSpPr>
        <p:sp>
          <p:nvSpPr>
            <p:cNvPr id="43093" name="Freeform 85"/>
            <p:cNvSpPr>
              <a:spLocks/>
            </p:cNvSpPr>
            <p:nvPr/>
          </p:nvSpPr>
          <p:spPr bwMode="auto">
            <a:xfrm>
              <a:off x="507" y="1581"/>
              <a:ext cx="190" cy="100"/>
            </a:xfrm>
            <a:custGeom>
              <a:avLst/>
              <a:gdLst/>
              <a:ahLst/>
              <a:cxnLst>
                <a:cxn ang="0">
                  <a:pos x="77" y="19"/>
                </a:cxn>
                <a:cxn ang="0">
                  <a:pos x="62" y="24"/>
                </a:cxn>
                <a:cxn ang="0">
                  <a:pos x="53" y="29"/>
                </a:cxn>
                <a:cxn ang="0">
                  <a:pos x="45" y="36"/>
                </a:cxn>
                <a:cxn ang="0">
                  <a:pos x="41" y="42"/>
                </a:cxn>
                <a:cxn ang="0">
                  <a:pos x="41" y="49"/>
                </a:cxn>
                <a:cxn ang="0">
                  <a:pos x="42" y="55"/>
                </a:cxn>
                <a:cxn ang="0">
                  <a:pos x="48" y="62"/>
                </a:cxn>
                <a:cxn ang="0">
                  <a:pos x="57" y="69"/>
                </a:cxn>
                <a:cxn ang="0">
                  <a:pos x="68" y="73"/>
                </a:cxn>
                <a:cxn ang="0">
                  <a:pos x="81" y="76"/>
                </a:cxn>
                <a:cxn ang="0">
                  <a:pos x="95" y="77"/>
                </a:cxn>
                <a:cxn ang="0">
                  <a:pos x="108" y="76"/>
                </a:cxn>
                <a:cxn ang="0">
                  <a:pos x="120" y="73"/>
                </a:cxn>
                <a:cxn ang="0">
                  <a:pos x="131" y="70"/>
                </a:cxn>
                <a:cxn ang="0">
                  <a:pos x="140" y="65"/>
                </a:cxn>
                <a:cxn ang="0">
                  <a:pos x="146" y="57"/>
                </a:cxn>
                <a:cxn ang="0">
                  <a:pos x="149" y="50"/>
                </a:cxn>
                <a:cxn ang="0">
                  <a:pos x="149" y="41"/>
                </a:cxn>
                <a:cxn ang="0">
                  <a:pos x="143" y="33"/>
                </a:cxn>
                <a:cxn ang="0">
                  <a:pos x="131" y="25"/>
                </a:cxn>
                <a:cxn ang="0">
                  <a:pos x="170" y="1"/>
                </a:cxn>
                <a:cxn ang="0">
                  <a:pos x="167" y="15"/>
                </a:cxn>
                <a:cxn ang="0">
                  <a:pos x="177" y="24"/>
                </a:cxn>
                <a:cxn ang="0">
                  <a:pos x="185" y="33"/>
                </a:cxn>
                <a:cxn ang="0">
                  <a:pos x="189" y="42"/>
                </a:cxn>
                <a:cxn ang="0">
                  <a:pos x="189" y="54"/>
                </a:cxn>
                <a:cxn ang="0">
                  <a:pos x="186" y="61"/>
                </a:cxn>
                <a:cxn ang="0">
                  <a:pos x="180" y="70"/>
                </a:cxn>
                <a:cxn ang="0">
                  <a:pos x="171" y="77"/>
                </a:cxn>
                <a:cxn ang="0">
                  <a:pos x="161" y="85"/>
                </a:cxn>
                <a:cxn ang="0">
                  <a:pos x="146" y="91"/>
                </a:cxn>
                <a:cxn ang="0">
                  <a:pos x="131" y="96"/>
                </a:cxn>
                <a:cxn ang="0">
                  <a:pos x="113" y="98"/>
                </a:cxn>
                <a:cxn ang="0">
                  <a:pos x="98" y="99"/>
                </a:cxn>
                <a:cxn ang="0">
                  <a:pos x="86" y="99"/>
                </a:cxn>
                <a:cxn ang="0">
                  <a:pos x="68" y="97"/>
                </a:cxn>
                <a:cxn ang="0">
                  <a:pos x="54" y="94"/>
                </a:cxn>
                <a:cxn ang="0">
                  <a:pos x="41" y="89"/>
                </a:cxn>
                <a:cxn ang="0">
                  <a:pos x="26" y="84"/>
                </a:cxn>
                <a:cxn ang="0">
                  <a:pos x="17" y="77"/>
                </a:cxn>
                <a:cxn ang="0">
                  <a:pos x="9" y="70"/>
                </a:cxn>
                <a:cxn ang="0">
                  <a:pos x="5" y="62"/>
                </a:cxn>
                <a:cxn ang="0">
                  <a:pos x="0" y="55"/>
                </a:cxn>
                <a:cxn ang="0">
                  <a:pos x="0" y="48"/>
                </a:cxn>
                <a:cxn ang="0">
                  <a:pos x="2" y="40"/>
                </a:cxn>
                <a:cxn ang="0">
                  <a:pos x="5" y="32"/>
                </a:cxn>
                <a:cxn ang="0">
                  <a:pos x="12" y="23"/>
                </a:cxn>
                <a:cxn ang="0">
                  <a:pos x="21" y="16"/>
                </a:cxn>
                <a:cxn ang="0">
                  <a:pos x="32" y="10"/>
                </a:cxn>
                <a:cxn ang="0">
                  <a:pos x="44" y="5"/>
                </a:cxn>
                <a:cxn ang="0">
                  <a:pos x="62" y="0"/>
                </a:cxn>
              </a:cxnLst>
              <a:rect l="0" t="0" r="r" b="b"/>
              <a:pathLst>
                <a:path w="190" h="100">
                  <a:moveTo>
                    <a:pt x="62" y="0"/>
                  </a:moveTo>
                  <a:lnTo>
                    <a:pt x="80" y="19"/>
                  </a:lnTo>
                  <a:lnTo>
                    <a:pt x="77" y="19"/>
                  </a:lnTo>
                  <a:lnTo>
                    <a:pt x="72" y="20"/>
                  </a:lnTo>
                  <a:lnTo>
                    <a:pt x="68" y="22"/>
                  </a:lnTo>
                  <a:lnTo>
                    <a:pt x="62" y="24"/>
                  </a:lnTo>
                  <a:lnTo>
                    <a:pt x="59" y="25"/>
                  </a:lnTo>
                  <a:lnTo>
                    <a:pt x="54" y="27"/>
                  </a:lnTo>
                  <a:lnTo>
                    <a:pt x="53" y="29"/>
                  </a:lnTo>
                  <a:lnTo>
                    <a:pt x="50" y="31"/>
                  </a:lnTo>
                  <a:lnTo>
                    <a:pt x="47" y="33"/>
                  </a:lnTo>
                  <a:lnTo>
                    <a:pt x="45" y="36"/>
                  </a:lnTo>
                  <a:lnTo>
                    <a:pt x="44" y="38"/>
                  </a:lnTo>
                  <a:lnTo>
                    <a:pt x="41" y="41"/>
                  </a:lnTo>
                  <a:lnTo>
                    <a:pt x="41" y="42"/>
                  </a:lnTo>
                  <a:lnTo>
                    <a:pt x="41" y="45"/>
                  </a:lnTo>
                  <a:lnTo>
                    <a:pt x="41" y="47"/>
                  </a:lnTo>
                  <a:lnTo>
                    <a:pt x="41" y="49"/>
                  </a:lnTo>
                  <a:lnTo>
                    <a:pt x="41" y="51"/>
                  </a:lnTo>
                  <a:lnTo>
                    <a:pt x="41" y="53"/>
                  </a:lnTo>
                  <a:lnTo>
                    <a:pt x="42" y="55"/>
                  </a:lnTo>
                  <a:lnTo>
                    <a:pt x="44" y="57"/>
                  </a:lnTo>
                  <a:lnTo>
                    <a:pt x="45" y="60"/>
                  </a:lnTo>
                  <a:lnTo>
                    <a:pt x="48" y="62"/>
                  </a:lnTo>
                  <a:lnTo>
                    <a:pt x="50" y="64"/>
                  </a:lnTo>
                  <a:lnTo>
                    <a:pt x="54" y="67"/>
                  </a:lnTo>
                  <a:lnTo>
                    <a:pt x="57" y="69"/>
                  </a:lnTo>
                  <a:lnTo>
                    <a:pt x="60" y="70"/>
                  </a:lnTo>
                  <a:lnTo>
                    <a:pt x="65" y="71"/>
                  </a:lnTo>
                  <a:lnTo>
                    <a:pt x="68" y="73"/>
                  </a:lnTo>
                  <a:lnTo>
                    <a:pt x="72" y="74"/>
                  </a:lnTo>
                  <a:lnTo>
                    <a:pt x="77" y="75"/>
                  </a:lnTo>
                  <a:lnTo>
                    <a:pt x="81" y="76"/>
                  </a:lnTo>
                  <a:lnTo>
                    <a:pt x="86" y="76"/>
                  </a:lnTo>
                  <a:lnTo>
                    <a:pt x="90" y="77"/>
                  </a:lnTo>
                  <a:lnTo>
                    <a:pt x="95" y="77"/>
                  </a:lnTo>
                  <a:lnTo>
                    <a:pt x="99" y="77"/>
                  </a:lnTo>
                  <a:lnTo>
                    <a:pt x="104" y="76"/>
                  </a:lnTo>
                  <a:lnTo>
                    <a:pt x="108" y="76"/>
                  </a:lnTo>
                  <a:lnTo>
                    <a:pt x="113" y="75"/>
                  </a:lnTo>
                  <a:lnTo>
                    <a:pt x="117" y="74"/>
                  </a:lnTo>
                  <a:lnTo>
                    <a:pt x="120" y="73"/>
                  </a:lnTo>
                  <a:lnTo>
                    <a:pt x="123" y="72"/>
                  </a:lnTo>
                  <a:lnTo>
                    <a:pt x="126" y="71"/>
                  </a:lnTo>
                  <a:lnTo>
                    <a:pt x="131" y="70"/>
                  </a:lnTo>
                  <a:lnTo>
                    <a:pt x="134" y="68"/>
                  </a:lnTo>
                  <a:lnTo>
                    <a:pt x="137" y="67"/>
                  </a:lnTo>
                  <a:lnTo>
                    <a:pt x="140" y="65"/>
                  </a:lnTo>
                  <a:lnTo>
                    <a:pt x="141" y="62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9" y="55"/>
                  </a:lnTo>
                  <a:lnTo>
                    <a:pt x="149" y="53"/>
                  </a:lnTo>
                  <a:lnTo>
                    <a:pt x="149" y="50"/>
                  </a:lnTo>
                  <a:lnTo>
                    <a:pt x="149" y="46"/>
                  </a:lnTo>
                  <a:lnTo>
                    <a:pt x="149" y="44"/>
                  </a:lnTo>
                  <a:lnTo>
                    <a:pt x="149" y="41"/>
                  </a:lnTo>
                  <a:lnTo>
                    <a:pt x="147" y="39"/>
                  </a:lnTo>
                  <a:lnTo>
                    <a:pt x="144" y="36"/>
                  </a:lnTo>
                  <a:lnTo>
                    <a:pt x="143" y="33"/>
                  </a:lnTo>
                  <a:lnTo>
                    <a:pt x="140" y="30"/>
                  </a:lnTo>
                  <a:lnTo>
                    <a:pt x="135" y="27"/>
                  </a:lnTo>
                  <a:lnTo>
                    <a:pt x="131" y="25"/>
                  </a:lnTo>
                  <a:lnTo>
                    <a:pt x="117" y="32"/>
                  </a:lnTo>
                  <a:lnTo>
                    <a:pt x="114" y="1"/>
                  </a:lnTo>
                  <a:lnTo>
                    <a:pt x="170" y="1"/>
                  </a:lnTo>
                  <a:lnTo>
                    <a:pt x="156" y="9"/>
                  </a:lnTo>
                  <a:lnTo>
                    <a:pt x="162" y="12"/>
                  </a:lnTo>
                  <a:lnTo>
                    <a:pt x="167" y="15"/>
                  </a:lnTo>
                  <a:lnTo>
                    <a:pt x="171" y="18"/>
                  </a:lnTo>
                  <a:lnTo>
                    <a:pt x="176" y="21"/>
                  </a:lnTo>
                  <a:lnTo>
                    <a:pt x="177" y="24"/>
                  </a:lnTo>
                  <a:lnTo>
                    <a:pt x="180" y="27"/>
                  </a:lnTo>
                  <a:lnTo>
                    <a:pt x="183" y="30"/>
                  </a:lnTo>
                  <a:lnTo>
                    <a:pt x="185" y="33"/>
                  </a:lnTo>
                  <a:lnTo>
                    <a:pt x="186" y="36"/>
                  </a:lnTo>
                  <a:lnTo>
                    <a:pt x="188" y="39"/>
                  </a:lnTo>
                  <a:lnTo>
                    <a:pt x="189" y="42"/>
                  </a:lnTo>
                  <a:lnTo>
                    <a:pt x="189" y="46"/>
                  </a:lnTo>
                  <a:lnTo>
                    <a:pt x="189" y="51"/>
                  </a:lnTo>
                  <a:lnTo>
                    <a:pt x="189" y="54"/>
                  </a:lnTo>
                  <a:lnTo>
                    <a:pt x="188" y="57"/>
                  </a:lnTo>
                  <a:lnTo>
                    <a:pt x="186" y="59"/>
                  </a:lnTo>
                  <a:lnTo>
                    <a:pt x="186" y="61"/>
                  </a:lnTo>
                  <a:lnTo>
                    <a:pt x="185" y="64"/>
                  </a:lnTo>
                  <a:lnTo>
                    <a:pt x="183" y="67"/>
                  </a:lnTo>
                  <a:lnTo>
                    <a:pt x="180" y="70"/>
                  </a:lnTo>
                  <a:lnTo>
                    <a:pt x="179" y="72"/>
                  </a:lnTo>
                  <a:lnTo>
                    <a:pt x="176" y="75"/>
                  </a:lnTo>
                  <a:lnTo>
                    <a:pt x="171" y="77"/>
                  </a:lnTo>
                  <a:lnTo>
                    <a:pt x="168" y="80"/>
                  </a:lnTo>
                  <a:lnTo>
                    <a:pt x="164" y="83"/>
                  </a:lnTo>
                  <a:lnTo>
                    <a:pt x="161" y="85"/>
                  </a:lnTo>
                  <a:lnTo>
                    <a:pt x="156" y="87"/>
                  </a:lnTo>
                  <a:lnTo>
                    <a:pt x="152" y="89"/>
                  </a:lnTo>
                  <a:lnTo>
                    <a:pt x="146" y="91"/>
                  </a:lnTo>
                  <a:lnTo>
                    <a:pt x="140" y="93"/>
                  </a:lnTo>
                  <a:lnTo>
                    <a:pt x="135" y="94"/>
                  </a:lnTo>
                  <a:lnTo>
                    <a:pt x="131" y="96"/>
                  </a:lnTo>
                  <a:lnTo>
                    <a:pt x="123" y="97"/>
                  </a:lnTo>
                  <a:lnTo>
                    <a:pt x="117" y="98"/>
                  </a:lnTo>
                  <a:lnTo>
                    <a:pt x="113" y="98"/>
                  </a:lnTo>
                  <a:lnTo>
                    <a:pt x="108" y="99"/>
                  </a:lnTo>
                  <a:lnTo>
                    <a:pt x="104" y="99"/>
                  </a:lnTo>
                  <a:lnTo>
                    <a:pt x="98" y="99"/>
                  </a:lnTo>
                  <a:lnTo>
                    <a:pt x="95" y="99"/>
                  </a:lnTo>
                  <a:lnTo>
                    <a:pt x="90" y="99"/>
                  </a:lnTo>
                  <a:lnTo>
                    <a:pt x="86" y="99"/>
                  </a:lnTo>
                  <a:lnTo>
                    <a:pt x="80" y="99"/>
                  </a:lnTo>
                  <a:lnTo>
                    <a:pt x="74" y="98"/>
                  </a:lnTo>
                  <a:lnTo>
                    <a:pt x="68" y="97"/>
                  </a:lnTo>
                  <a:lnTo>
                    <a:pt x="63" y="96"/>
                  </a:lnTo>
                  <a:lnTo>
                    <a:pt x="59" y="95"/>
                  </a:lnTo>
                  <a:lnTo>
                    <a:pt x="54" y="94"/>
                  </a:lnTo>
                  <a:lnTo>
                    <a:pt x="47" y="92"/>
                  </a:lnTo>
                  <a:lnTo>
                    <a:pt x="44" y="91"/>
                  </a:lnTo>
                  <a:lnTo>
                    <a:pt x="41" y="89"/>
                  </a:lnTo>
                  <a:lnTo>
                    <a:pt x="35" y="87"/>
                  </a:lnTo>
                  <a:lnTo>
                    <a:pt x="30" y="85"/>
                  </a:lnTo>
                  <a:lnTo>
                    <a:pt x="26" y="84"/>
                  </a:lnTo>
                  <a:lnTo>
                    <a:pt x="23" y="81"/>
                  </a:lnTo>
                  <a:lnTo>
                    <a:pt x="18" y="79"/>
                  </a:lnTo>
                  <a:lnTo>
                    <a:pt x="17" y="77"/>
                  </a:lnTo>
                  <a:lnTo>
                    <a:pt x="14" y="74"/>
                  </a:lnTo>
                  <a:lnTo>
                    <a:pt x="12" y="72"/>
                  </a:lnTo>
                  <a:lnTo>
                    <a:pt x="9" y="70"/>
                  </a:lnTo>
                  <a:lnTo>
                    <a:pt x="6" y="67"/>
                  </a:lnTo>
                  <a:lnTo>
                    <a:pt x="5" y="65"/>
                  </a:lnTo>
                  <a:lnTo>
                    <a:pt x="5" y="62"/>
                  </a:lnTo>
                  <a:lnTo>
                    <a:pt x="2" y="59"/>
                  </a:lnTo>
                  <a:lnTo>
                    <a:pt x="2" y="57"/>
                  </a:lnTo>
                  <a:lnTo>
                    <a:pt x="0" y="55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3"/>
                  </a:lnTo>
                  <a:lnTo>
                    <a:pt x="2" y="40"/>
                  </a:lnTo>
                  <a:lnTo>
                    <a:pt x="2" y="37"/>
                  </a:lnTo>
                  <a:lnTo>
                    <a:pt x="3" y="35"/>
                  </a:lnTo>
                  <a:lnTo>
                    <a:pt x="5" y="32"/>
                  </a:lnTo>
                  <a:lnTo>
                    <a:pt x="6" y="29"/>
                  </a:lnTo>
                  <a:lnTo>
                    <a:pt x="9" y="26"/>
                  </a:lnTo>
                  <a:lnTo>
                    <a:pt x="12" y="23"/>
                  </a:lnTo>
                  <a:lnTo>
                    <a:pt x="15" y="20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4" y="14"/>
                  </a:lnTo>
                  <a:lnTo>
                    <a:pt x="27" y="12"/>
                  </a:lnTo>
                  <a:lnTo>
                    <a:pt x="32" y="10"/>
                  </a:lnTo>
                  <a:lnTo>
                    <a:pt x="35" y="8"/>
                  </a:lnTo>
                  <a:lnTo>
                    <a:pt x="41" y="6"/>
                  </a:lnTo>
                  <a:lnTo>
                    <a:pt x="44" y="5"/>
                  </a:lnTo>
                  <a:lnTo>
                    <a:pt x="50" y="3"/>
                  </a:lnTo>
                  <a:lnTo>
                    <a:pt x="56" y="1"/>
                  </a:lnTo>
                  <a:lnTo>
                    <a:pt x="62" y="0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94" name="Freeform 86"/>
            <p:cNvSpPr>
              <a:spLocks/>
            </p:cNvSpPr>
            <p:nvPr/>
          </p:nvSpPr>
          <p:spPr bwMode="auto">
            <a:xfrm>
              <a:off x="618" y="1579"/>
              <a:ext cx="60" cy="35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59" y="3"/>
                </a:cxn>
                <a:cxn ang="0">
                  <a:pos x="8" y="34"/>
                </a:cxn>
                <a:cxn ang="0">
                  <a:pos x="0" y="30"/>
                </a:cxn>
                <a:cxn ang="0">
                  <a:pos x="50" y="0"/>
                </a:cxn>
              </a:cxnLst>
              <a:rect l="0" t="0" r="r" b="b"/>
              <a:pathLst>
                <a:path w="60" h="35">
                  <a:moveTo>
                    <a:pt x="50" y="0"/>
                  </a:moveTo>
                  <a:lnTo>
                    <a:pt x="59" y="3"/>
                  </a:lnTo>
                  <a:lnTo>
                    <a:pt x="8" y="34"/>
                  </a:lnTo>
                  <a:lnTo>
                    <a:pt x="0" y="30"/>
                  </a:lnTo>
                  <a:lnTo>
                    <a:pt x="50" y="0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95" name="Oval 87"/>
            <p:cNvSpPr>
              <a:spLocks noChangeArrowheads="1"/>
            </p:cNvSpPr>
            <p:nvPr/>
          </p:nvSpPr>
          <p:spPr bwMode="auto">
            <a:xfrm>
              <a:off x="541" y="1570"/>
              <a:ext cx="67" cy="32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3096" name="Freeform 88"/>
            <p:cNvSpPr>
              <a:spLocks/>
            </p:cNvSpPr>
            <p:nvPr/>
          </p:nvSpPr>
          <p:spPr bwMode="auto">
            <a:xfrm>
              <a:off x="501" y="1577"/>
              <a:ext cx="190" cy="101"/>
            </a:xfrm>
            <a:custGeom>
              <a:avLst/>
              <a:gdLst/>
              <a:ahLst/>
              <a:cxnLst>
                <a:cxn ang="0">
                  <a:pos x="75" y="19"/>
                </a:cxn>
                <a:cxn ang="0">
                  <a:pos x="62" y="23"/>
                </a:cxn>
                <a:cxn ang="0">
                  <a:pos x="51" y="29"/>
                </a:cxn>
                <a:cxn ang="0">
                  <a:pos x="44" y="35"/>
                </a:cxn>
                <a:cxn ang="0">
                  <a:pos x="41" y="43"/>
                </a:cxn>
                <a:cxn ang="0">
                  <a:pos x="41" y="50"/>
                </a:cxn>
                <a:cxn ang="0">
                  <a:pos x="44" y="58"/>
                </a:cxn>
                <a:cxn ang="0">
                  <a:pos x="50" y="65"/>
                </a:cxn>
                <a:cxn ang="0">
                  <a:pos x="60" y="71"/>
                </a:cxn>
                <a:cxn ang="0">
                  <a:pos x="72" y="74"/>
                </a:cxn>
                <a:cxn ang="0">
                  <a:pos x="86" y="77"/>
                </a:cxn>
                <a:cxn ang="0">
                  <a:pos x="99" y="77"/>
                </a:cxn>
                <a:cxn ang="0">
                  <a:pos x="113" y="76"/>
                </a:cxn>
                <a:cxn ang="0">
                  <a:pos x="123" y="73"/>
                </a:cxn>
                <a:cxn ang="0">
                  <a:pos x="134" y="68"/>
                </a:cxn>
                <a:cxn ang="0">
                  <a:pos x="141" y="62"/>
                </a:cxn>
                <a:cxn ang="0">
                  <a:pos x="149" y="55"/>
                </a:cxn>
                <a:cxn ang="0">
                  <a:pos x="149" y="47"/>
                </a:cxn>
                <a:cxn ang="0">
                  <a:pos x="147" y="38"/>
                </a:cxn>
                <a:cxn ang="0">
                  <a:pos x="140" y="29"/>
                </a:cxn>
                <a:cxn ang="0">
                  <a:pos x="117" y="32"/>
                </a:cxn>
                <a:cxn ang="0">
                  <a:pos x="156" y="8"/>
                </a:cxn>
                <a:cxn ang="0">
                  <a:pos x="171" y="17"/>
                </a:cxn>
                <a:cxn ang="0">
                  <a:pos x="180" y="26"/>
                </a:cxn>
                <a:cxn ang="0">
                  <a:pos x="186" y="35"/>
                </a:cxn>
                <a:cxn ang="0">
                  <a:pos x="189" y="47"/>
                </a:cxn>
                <a:cxn ang="0">
                  <a:pos x="188" y="56"/>
                </a:cxn>
                <a:cxn ang="0">
                  <a:pos x="183" y="65"/>
                </a:cxn>
                <a:cxn ang="0">
                  <a:pos x="177" y="71"/>
                </a:cxn>
                <a:cxn ang="0">
                  <a:pos x="167" y="80"/>
                </a:cxn>
                <a:cxn ang="0">
                  <a:pos x="155" y="86"/>
                </a:cxn>
                <a:cxn ang="0">
                  <a:pos x="140" y="92"/>
                </a:cxn>
                <a:cxn ang="0">
                  <a:pos x="123" y="97"/>
                </a:cxn>
                <a:cxn ang="0">
                  <a:pos x="108" y="98"/>
                </a:cxn>
                <a:cxn ang="0">
                  <a:pos x="95" y="100"/>
                </a:cxn>
                <a:cxn ang="0">
                  <a:pos x="80" y="98"/>
                </a:cxn>
                <a:cxn ang="0">
                  <a:pos x="63" y="97"/>
                </a:cxn>
                <a:cxn ang="0">
                  <a:pos x="47" y="92"/>
                </a:cxn>
                <a:cxn ang="0">
                  <a:pos x="35" y="88"/>
                </a:cxn>
                <a:cxn ang="0">
                  <a:pos x="23" y="82"/>
                </a:cxn>
                <a:cxn ang="0">
                  <a:pos x="14" y="74"/>
                </a:cxn>
                <a:cxn ang="0">
                  <a:pos x="6" y="67"/>
                </a:cxn>
                <a:cxn ang="0">
                  <a:pos x="2" y="59"/>
                </a:cxn>
                <a:cxn ang="0">
                  <a:pos x="0" y="53"/>
                </a:cxn>
                <a:cxn ang="0">
                  <a:pos x="0" y="46"/>
                </a:cxn>
                <a:cxn ang="0">
                  <a:pos x="2" y="37"/>
                </a:cxn>
                <a:cxn ang="0">
                  <a:pos x="6" y="29"/>
                </a:cxn>
                <a:cxn ang="0">
                  <a:pos x="15" y="20"/>
                </a:cxn>
                <a:cxn ang="0">
                  <a:pos x="23" y="14"/>
                </a:cxn>
                <a:cxn ang="0">
                  <a:pos x="35" y="8"/>
                </a:cxn>
                <a:cxn ang="0">
                  <a:pos x="50" y="2"/>
                </a:cxn>
              </a:cxnLst>
              <a:rect l="0" t="0" r="r" b="b"/>
              <a:pathLst>
                <a:path w="190" h="101">
                  <a:moveTo>
                    <a:pt x="62" y="0"/>
                  </a:moveTo>
                  <a:lnTo>
                    <a:pt x="80" y="19"/>
                  </a:lnTo>
                  <a:lnTo>
                    <a:pt x="75" y="19"/>
                  </a:lnTo>
                  <a:lnTo>
                    <a:pt x="72" y="20"/>
                  </a:lnTo>
                  <a:lnTo>
                    <a:pt x="66" y="22"/>
                  </a:lnTo>
                  <a:lnTo>
                    <a:pt x="62" y="23"/>
                  </a:lnTo>
                  <a:lnTo>
                    <a:pt x="59" y="25"/>
                  </a:lnTo>
                  <a:lnTo>
                    <a:pt x="54" y="26"/>
                  </a:lnTo>
                  <a:lnTo>
                    <a:pt x="51" y="29"/>
                  </a:lnTo>
                  <a:lnTo>
                    <a:pt x="50" y="32"/>
                  </a:lnTo>
                  <a:lnTo>
                    <a:pt x="47" y="34"/>
                  </a:lnTo>
                  <a:lnTo>
                    <a:pt x="44" y="35"/>
                  </a:lnTo>
                  <a:lnTo>
                    <a:pt x="44" y="38"/>
                  </a:lnTo>
                  <a:lnTo>
                    <a:pt x="41" y="41"/>
                  </a:lnTo>
                  <a:lnTo>
                    <a:pt x="41" y="43"/>
                  </a:lnTo>
                  <a:lnTo>
                    <a:pt x="41" y="44"/>
                  </a:lnTo>
                  <a:lnTo>
                    <a:pt x="41" y="47"/>
                  </a:lnTo>
                  <a:lnTo>
                    <a:pt x="41" y="50"/>
                  </a:lnTo>
                  <a:lnTo>
                    <a:pt x="41" y="53"/>
                  </a:lnTo>
                  <a:lnTo>
                    <a:pt x="42" y="56"/>
                  </a:lnTo>
                  <a:lnTo>
                    <a:pt x="44" y="58"/>
                  </a:lnTo>
                  <a:lnTo>
                    <a:pt x="45" y="59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4" y="67"/>
                  </a:lnTo>
                  <a:lnTo>
                    <a:pt x="57" y="68"/>
                  </a:lnTo>
                  <a:lnTo>
                    <a:pt x="60" y="71"/>
                  </a:lnTo>
                  <a:lnTo>
                    <a:pt x="65" y="71"/>
                  </a:lnTo>
                  <a:lnTo>
                    <a:pt x="68" y="74"/>
                  </a:lnTo>
                  <a:lnTo>
                    <a:pt x="72" y="74"/>
                  </a:lnTo>
                  <a:lnTo>
                    <a:pt x="77" y="76"/>
                  </a:lnTo>
                  <a:lnTo>
                    <a:pt x="81" y="76"/>
                  </a:lnTo>
                  <a:lnTo>
                    <a:pt x="86" y="77"/>
                  </a:lnTo>
                  <a:lnTo>
                    <a:pt x="90" y="77"/>
                  </a:lnTo>
                  <a:lnTo>
                    <a:pt x="95" y="77"/>
                  </a:lnTo>
                  <a:lnTo>
                    <a:pt x="99" y="77"/>
                  </a:lnTo>
                  <a:lnTo>
                    <a:pt x="104" y="77"/>
                  </a:lnTo>
                  <a:lnTo>
                    <a:pt x="108" y="77"/>
                  </a:lnTo>
                  <a:lnTo>
                    <a:pt x="113" y="76"/>
                  </a:lnTo>
                  <a:lnTo>
                    <a:pt x="117" y="74"/>
                  </a:lnTo>
                  <a:lnTo>
                    <a:pt x="120" y="74"/>
                  </a:lnTo>
                  <a:lnTo>
                    <a:pt x="123" y="73"/>
                  </a:lnTo>
                  <a:lnTo>
                    <a:pt x="126" y="71"/>
                  </a:lnTo>
                  <a:lnTo>
                    <a:pt x="131" y="70"/>
                  </a:lnTo>
                  <a:lnTo>
                    <a:pt x="134" y="68"/>
                  </a:lnTo>
                  <a:lnTo>
                    <a:pt x="135" y="67"/>
                  </a:lnTo>
                  <a:lnTo>
                    <a:pt x="140" y="65"/>
                  </a:lnTo>
                  <a:lnTo>
                    <a:pt x="141" y="62"/>
                  </a:lnTo>
                  <a:lnTo>
                    <a:pt x="144" y="61"/>
                  </a:lnTo>
                  <a:lnTo>
                    <a:pt x="146" y="58"/>
                  </a:lnTo>
                  <a:lnTo>
                    <a:pt x="149" y="55"/>
                  </a:lnTo>
                  <a:lnTo>
                    <a:pt x="149" y="53"/>
                  </a:lnTo>
                  <a:lnTo>
                    <a:pt x="149" y="50"/>
                  </a:lnTo>
                  <a:lnTo>
                    <a:pt x="149" y="47"/>
                  </a:lnTo>
                  <a:lnTo>
                    <a:pt x="149" y="44"/>
                  </a:lnTo>
                  <a:lnTo>
                    <a:pt x="149" y="41"/>
                  </a:lnTo>
                  <a:lnTo>
                    <a:pt x="147" y="38"/>
                  </a:lnTo>
                  <a:lnTo>
                    <a:pt x="144" y="35"/>
                  </a:lnTo>
                  <a:lnTo>
                    <a:pt x="143" y="32"/>
                  </a:lnTo>
                  <a:lnTo>
                    <a:pt x="140" y="29"/>
                  </a:lnTo>
                  <a:lnTo>
                    <a:pt x="135" y="26"/>
                  </a:lnTo>
                  <a:lnTo>
                    <a:pt x="131" y="25"/>
                  </a:lnTo>
                  <a:lnTo>
                    <a:pt x="117" y="32"/>
                  </a:lnTo>
                  <a:lnTo>
                    <a:pt x="114" y="1"/>
                  </a:lnTo>
                  <a:lnTo>
                    <a:pt x="168" y="1"/>
                  </a:lnTo>
                  <a:lnTo>
                    <a:pt x="156" y="8"/>
                  </a:lnTo>
                  <a:lnTo>
                    <a:pt x="162" y="11"/>
                  </a:lnTo>
                  <a:lnTo>
                    <a:pt x="167" y="16"/>
                  </a:lnTo>
                  <a:lnTo>
                    <a:pt x="171" y="17"/>
                  </a:lnTo>
                  <a:lnTo>
                    <a:pt x="176" y="20"/>
                  </a:lnTo>
                  <a:lnTo>
                    <a:pt x="177" y="23"/>
                  </a:lnTo>
                  <a:lnTo>
                    <a:pt x="180" y="26"/>
                  </a:lnTo>
                  <a:lnTo>
                    <a:pt x="183" y="29"/>
                  </a:lnTo>
                  <a:lnTo>
                    <a:pt x="185" y="32"/>
                  </a:lnTo>
                  <a:lnTo>
                    <a:pt x="186" y="35"/>
                  </a:lnTo>
                  <a:lnTo>
                    <a:pt x="186" y="38"/>
                  </a:lnTo>
                  <a:lnTo>
                    <a:pt x="188" y="43"/>
                  </a:lnTo>
                  <a:lnTo>
                    <a:pt x="189" y="47"/>
                  </a:lnTo>
                  <a:lnTo>
                    <a:pt x="189" y="50"/>
                  </a:lnTo>
                  <a:lnTo>
                    <a:pt x="188" y="53"/>
                  </a:lnTo>
                  <a:lnTo>
                    <a:pt x="188" y="56"/>
                  </a:lnTo>
                  <a:lnTo>
                    <a:pt x="186" y="59"/>
                  </a:lnTo>
                  <a:lnTo>
                    <a:pt x="185" y="62"/>
                  </a:lnTo>
                  <a:lnTo>
                    <a:pt x="183" y="65"/>
                  </a:lnTo>
                  <a:lnTo>
                    <a:pt x="182" y="67"/>
                  </a:lnTo>
                  <a:lnTo>
                    <a:pt x="180" y="70"/>
                  </a:lnTo>
                  <a:lnTo>
                    <a:pt x="177" y="71"/>
                  </a:lnTo>
                  <a:lnTo>
                    <a:pt x="176" y="74"/>
                  </a:lnTo>
                  <a:lnTo>
                    <a:pt x="171" y="77"/>
                  </a:lnTo>
                  <a:lnTo>
                    <a:pt x="167" y="80"/>
                  </a:lnTo>
                  <a:lnTo>
                    <a:pt x="164" y="83"/>
                  </a:lnTo>
                  <a:lnTo>
                    <a:pt x="161" y="85"/>
                  </a:lnTo>
                  <a:lnTo>
                    <a:pt x="155" y="86"/>
                  </a:lnTo>
                  <a:lnTo>
                    <a:pt x="152" y="89"/>
                  </a:lnTo>
                  <a:lnTo>
                    <a:pt x="144" y="92"/>
                  </a:lnTo>
                  <a:lnTo>
                    <a:pt x="140" y="92"/>
                  </a:lnTo>
                  <a:lnTo>
                    <a:pt x="135" y="95"/>
                  </a:lnTo>
                  <a:lnTo>
                    <a:pt x="129" y="95"/>
                  </a:lnTo>
                  <a:lnTo>
                    <a:pt x="123" y="97"/>
                  </a:lnTo>
                  <a:lnTo>
                    <a:pt x="117" y="98"/>
                  </a:lnTo>
                  <a:lnTo>
                    <a:pt x="113" y="98"/>
                  </a:lnTo>
                  <a:lnTo>
                    <a:pt x="108" y="98"/>
                  </a:lnTo>
                  <a:lnTo>
                    <a:pt x="104" y="100"/>
                  </a:lnTo>
                  <a:lnTo>
                    <a:pt x="98" y="100"/>
                  </a:lnTo>
                  <a:lnTo>
                    <a:pt x="95" y="100"/>
                  </a:lnTo>
                  <a:lnTo>
                    <a:pt x="89" y="100"/>
                  </a:lnTo>
                  <a:lnTo>
                    <a:pt x="86" y="100"/>
                  </a:lnTo>
                  <a:lnTo>
                    <a:pt x="80" y="98"/>
                  </a:lnTo>
                  <a:lnTo>
                    <a:pt x="74" y="98"/>
                  </a:lnTo>
                  <a:lnTo>
                    <a:pt x="68" y="98"/>
                  </a:lnTo>
                  <a:lnTo>
                    <a:pt x="63" y="97"/>
                  </a:lnTo>
                  <a:lnTo>
                    <a:pt x="57" y="95"/>
                  </a:lnTo>
                  <a:lnTo>
                    <a:pt x="54" y="95"/>
                  </a:lnTo>
                  <a:lnTo>
                    <a:pt x="47" y="92"/>
                  </a:lnTo>
                  <a:lnTo>
                    <a:pt x="42" y="91"/>
                  </a:lnTo>
                  <a:lnTo>
                    <a:pt x="39" y="89"/>
                  </a:lnTo>
                  <a:lnTo>
                    <a:pt x="35" y="88"/>
                  </a:lnTo>
                  <a:lnTo>
                    <a:pt x="29" y="86"/>
                  </a:lnTo>
                  <a:lnTo>
                    <a:pt x="26" y="83"/>
                  </a:lnTo>
                  <a:lnTo>
                    <a:pt x="23" y="82"/>
                  </a:lnTo>
                  <a:lnTo>
                    <a:pt x="18" y="80"/>
                  </a:lnTo>
                  <a:lnTo>
                    <a:pt x="17" y="77"/>
                  </a:lnTo>
                  <a:lnTo>
                    <a:pt x="14" y="74"/>
                  </a:lnTo>
                  <a:lnTo>
                    <a:pt x="11" y="73"/>
                  </a:lnTo>
                  <a:lnTo>
                    <a:pt x="9" y="70"/>
                  </a:lnTo>
                  <a:lnTo>
                    <a:pt x="6" y="67"/>
                  </a:lnTo>
                  <a:lnTo>
                    <a:pt x="5" y="65"/>
                  </a:lnTo>
                  <a:lnTo>
                    <a:pt x="3" y="62"/>
                  </a:lnTo>
                  <a:lnTo>
                    <a:pt x="2" y="59"/>
                  </a:lnTo>
                  <a:lnTo>
                    <a:pt x="0" y="56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0" y="49"/>
                  </a:lnTo>
                  <a:lnTo>
                    <a:pt x="0" y="46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2" y="37"/>
                  </a:lnTo>
                  <a:lnTo>
                    <a:pt x="3" y="35"/>
                  </a:lnTo>
                  <a:lnTo>
                    <a:pt x="5" y="32"/>
                  </a:lnTo>
                  <a:lnTo>
                    <a:pt x="6" y="29"/>
                  </a:lnTo>
                  <a:lnTo>
                    <a:pt x="9" y="26"/>
                  </a:lnTo>
                  <a:lnTo>
                    <a:pt x="12" y="23"/>
                  </a:lnTo>
                  <a:lnTo>
                    <a:pt x="15" y="20"/>
                  </a:lnTo>
                  <a:lnTo>
                    <a:pt x="18" y="17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7" y="11"/>
                  </a:lnTo>
                  <a:lnTo>
                    <a:pt x="30" y="10"/>
                  </a:lnTo>
                  <a:lnTo>
                    <a:pt x="35" y="8"/>
                  </a:lnTo>
                  <a:lnTo>
                    <a:pt x="39" y="7"/>
                  </a:lnTo>
                  <a:lnTo>
                    <a:pt x="44" y="5"/>
                  </a:lnTo>
                  <a:lnTo>
                    <a:pt x="50" y="2"/>
                  </a:lnTo>
                  <a:lnTo>
                    <a:pt x="54" y="1"/>
                  </a:lnTo>
                  <a:lnTo>
                    <a:pt x="62" y="0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097" name="Oval 89"/>
            <p:cNvSpPr>
              <a:spLocks noChangeArrowheads="1"/>
            </p:cNvSpPr>
            <p:nvPr/>
          </p:nvSpPr>
          <p:spPr bwMode="auto">
            <a:xfrm>
              <a:off x="537" y="1567"/>
              <a:ext cx="68" cy="33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43098" name="Group 90"/>
          <p:cNvGrpSpPr>
            <a:grpSpLocks/>
          </p:cNvGrpSpPr>
          <p:nvPr/>
        </p:nvGrpSpPr>
        <p:grpSpPr bwMode="auto">
          <a:xfrm>
            <a:off x="479425" y="223838"/>
            <a:ext cx="1495425" cy="533400"/>
            <a:chOff x="340" y="141"/>
            <a:chExt cx="1060" cy="336"/>
          </a:xfrm>
        </p:grpSpPr>
        <p:sp>
          <p:nvSpPr>
            <p:cNvPr id="43099" name="Rectangle 91"/>
            <p:cNvSpPr>
              <a:spLocks noChangeArrowheads="1"/>
            </p:cNvSpPr>
            <p:nvPr/>
          </p:nvSpPr>
          <p:spPr bwMode="auto">
            <a:xfrm>
              <a:off x="340" y="208"/>
              <a:ext cx="568" cy="64"/>
            </a:xfrm>
            <a:prstGeom prst="rect">
              <a:avLst/>
            </a:prstGeom>
            <a:solidFill>
              <a:srgbClr val="0000FF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3100" name="Rectangle 92"/>
            <p:cNvSpPr>
              <a:spLocks noChangeArrowheads="1"/>
            </p:cNvSpPr>
            <p:nvPr/>
          </p:nvSpPr>
          <p:spPr bwMode="auto">
            <a:xfrm>
              <a:off x="340" y="352"/>
              <a:ext cx="568" cy="64"/>
            </a:xfrm>
            <a:prstGeom prst="rect">
              <a:avLst/>
            </a:prstGeom>
            <a:solidFill>
              <a:srgbClr val="FF33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3101" name="Rectangle 93"/>
            <p:cNvSpPr>
              <a:spLocks noChangeArrowheads="1"/>
            </p:cNvSpPr>
            <p:nvPr/>
          </p:nvSpPr>
          <p:spPr bwMode="auto">
            <a:xfrm>
              <a:off x="948" y="141"/>
              <a:ext cx="452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r>
                <a:rPr lang="pt-BR" sz="1400" b="1">
                  <a:solidFill>
                    <a:schemeClr val="tx2"/>
                  </a:solidFill>
                  <a:latin typeface="Times New Roman" pitchFamily="18" charset="0"/>
                </a:rPr>
                <a:t>Adição</a:t>
              </a:r>
            </a:p>
          </p:txBody>
        </p:sp>
        <p:sp>
          <p:nvSpPr>
            <p:cNvPr id="43102" name="Rectangle 94"/>
            <p:cNvSpPr>
              <a:spLocks noChangeArrowheads="1"/>
            </p:cNvSpPr>
            <p:nvPr/>
          </p:nvSpPr>
          <p:spPr bwMode="auto">
            <a:xfrm>
              <a:off x="948" y="285"/>
              <a:ext cx="402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lIns="90488" tIns="44450" rIns="90488" bIns="44450">
              <a:spAutoFit/>
            </a:bodyPr>
            <a:lstStyle/>
            <a:p>
              <a:pPr defTabSz="762000" eaLnBrk="0" hangingPunct="0"/>
              <a:r>
                <a:rPr lang="pt-BR" sz="1400" b="1">
                  <a:solidFill>
                    <a:schemeClr val="tx2"/>
                  </a:solidFill>
                  <a:latin typeface="Times New Roman" pitchFamily="18" charset="0"/>
                </a:rPr>
                <a:t>Perda</a:t>
              </a:r>
            </a:p>
          </p:txBody>
        </p:sp>
      </p:grpSp>
      <p:sp>
        <p:nvSpPr>
          <p:cNvPr id="43103" name="AutoShape 95"/>
          <p:cNvSpPr>
            <a:spLocks noChangeArrowheads="1"/>
          </p:cNvSpPr>
          <p:nvPr/>
        </p:nvSpPr>
        <p:spPr bwMode="auto">
          <a:xfrm>
            <a:off x="2917825" y="615950"/>
            <a:ext cx="1411288" cy="322792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3104" name="Group 96"/>
          <p:cNvGrpSpPr>
            <a:grpSpLocks/>
          </p:cNvGrpSpPr>
          <p:nvPr/>
        </p:nvGrpSpPr>
        <p:grpSpPr bwMode="auto">
          <a:xfrm>
            <a:off x="6745288" y="622300"/>
            <a:ext cx="1208087" cy="552450"/>
            <a:chOff x="4780" y="392"/>
            <a:chExt cx="856" cy="348"/>
          </a:xfrm>
        </p:grpSpPr>
        <p:sp>
          <p:nvSpPr>
            <p:cNvPr id="43105" name="AutoShape 97"/>
            <p:cNvSpPr>
              <a:spLocks noChangeArrowheads="1"/>
            </p:cNvSpPr>
            <p:nvPr/>
          </p:nvSpPr>
          <p:spPr bwMode="auto">
            <a:xfrm>
              <a:off x="4780" y="424"/>
              <a:ext cx="856" cy="263"/>
            </a:xfrm>
            <a:prstGeom prst="wedgeRoundRectCallout">
              <a:avLst>
                <a:gd name="adj1" fmla="val -41671"/>
                <a:gd name="adj2" fmla="val 66667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3106" name="Rectangle 98"/>
            <p:cNvSpPr>
              <a:spLocks noChangeArrowheads="1"/>
            </p:cNvSpPr>
            <p:nvPr/>
          </p:nvSpPr>
          <p:spPr bwMode="auto">
            <a:xfrm>
              <a:off x="4853" y="392"/>
              <a:ext cx="530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3107" name="Freeform 99"/>
          <p:cNvSpPr>
            <a:spLocks/>
          </p:cNvSpPr>
          <p:nvPr/>
        </p:nvSpPr>
        <p:spPr bwMode="auto">
          <a:xfrm>
            <a:off x="1693863" y="1905000"/>
            <a:ext cx="1201737" cy="454025"/>
          </a:xfrm>
          <a:custGeom>
            <a:avLst/>
            <a:gdLst/>
            <a:ahLst/>
            <a:cxnLst>
              <a:cxn ang="0">
                <a:pos x="851" y="0"/>
              </a:cxn>
              <a:cxn ang="0">
                <a:pos x="0" y="0"/>
              </a:cxn>
              <a:cxn ang="0">
                <a:pos x="0" y="166"/>
              </a:cxn>
              <a:cxn ang="0">
                <a:pos x="482" y="166"/>
              </a:cxn>
              <a:cxn ang="0">
                <a:pos x="704" y="285"/>
              </a:cxn>
              <a:cxn ang="0">
                <a:pos x="591" y="166"/>
              </a:cxn>
              <a:cxn ang="0">
                <a:pos x="851" y="166"/>
              </a:cxn>
              <a:cxn ang="0">
                <a:pos x="851" y="0"/>
              </a:cxn>
            </a:cxnLst>
            <a:rect l="0" t="0" r="r" b="b"/>
            <a:pathLst>
              <a:path w="852" h="286">
                <a:moveTo>
                  <a:pt x="851" y="0"/>
                </a:moveTo>
                <a:lnTo>
                  <a:pt x="0" y="0"/>
                </a:lnTo>
                <a:lnTo>
                  <a:pt x="0" y="166"/>
                </a:lnTo>
                <a:lnTo>
                  <a:pt x="482" y="166"/>
                </a:lnTo>
                <a:lnTo>
                  <a:pt x="704" y="285"/>
                </a:lnTo>
                <a:lnTo>
                  <a:pt x="591" y="166"/>
                </a:lnTo>
                <a:lnTo>
                  <a:pt x="851" y="166"/>
                </a:lnTo>
                <a:lnTo>
                  <a:pt x="851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3108" name="Freeform 100"/>
          <p:cNvSpPr>
            <a:spLocks/>
          </p:cNvSpPr>
          <p:nvPr/>
        </p:nvSpPr>
        <p:spPr bwMode="auto">
          <a:xfrm>
            <a:off x="4165600" y="1085850"/>
            <a:ext cx="1423988" cy="568325"/>
          </a:xfrm>
          <a:custGeom>
            <a:avLst/>
            <a:gdLst/>
            <a:ahLst/>
            <a:cxnLst>
              <a:cxn ang="0">
                <a:pos x="1008" y="0"/>
              </a:cxn>
              <a:cxn ang="0">
                <a:pos x="0" y="0"/>
              </a:cxn>
              <a:cxn ang="0">
                <a:pos x="0" y="208"/>
              </a:cxn>
              <a:cxn ang="0">
                <a:pos x="570" y="208"/>
              </a:cxn>
              <a:cxn ang="0">
                <a:pos x="833" y="357"/>
              </a:cxn>
              <a:cxn ang="0">
                <a:pos x="702" y="208"/>
              </a:cxn>
              <a:cxn ang="0">
                <a:pos x="1008" y="208"/>
              </a:cxn>
              <a:cxn ang="0">
                <a:pos x="1008" y="0"/>
              </a:cxn>
            </a:cxnLst>
            <a:rect l="0" t="0" r="r" b="b"/>
            <a:pathLst>
              <a:path w="1009" h="358">
                <a:moveTo>
                  <a:pt x="1008" y="0"/>
                </a:moveTo>
                <a:lnTo>
                  <a:pt x="0" y="0"/>
                </a:lnTo>
                <a:lnTo>
                  <a:pt x="0" y="208"/>
                </a:lnTo>
                <a:lnTo>
                  <a:pt x="570" y="208"/>
                </a:lnTo>
                <a:lnTo>
                  <a:pt x="833" y="357"/>
                </a:lnTo>
                <a:lnTo>
                  <a:pt x="702" y="208"/>
                </a:lnTo>
                <a:lnTo>
                  <a:pt x="1008" y="208"/>
                </a:lnTo>
                <a:lnTo>
                  <a:pt x="1008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3109" name="AutoShape 101"/>
          <p:cNvSpPr>
            <a:spLocks noChangeArrowheads="1"/>
          </p:cNvSpPr>
          <p:nvPr/>
        </p:nvSpPr>
        <p:spPr bwMode="auto">
          <a:xfrm>
            <a:off x="987425" y="2330450"/>
            <a:ext cx="1106488" cy="227542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10" name="AutoShape 102"/>
          <p:cNvSpPr>
            <a:spLocks noChangeArrowheads="1"/>
          </p:cNvSpPr>
          <p:nvPr/>
        </p:nvSpPr>
        <p:spPr bwMode="auto">
          <a:xfrm>
            <a:off x="3832225" y="2368550"/>
            <a:ext cx="1512888" cy="291042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11" name="Rectangle 103"/>
          <p:cNvSpPr>
            <a:spLocks noChangeArrowheads="1"/>
          </p:cNvSpPr>
          <p:nvPr/>
        </p:nvSpPr>
        <p:spPr bwMode="auto">
          <a:xfrm>
            <a:off x="3876675" y="2393950"/>
            <a:ext cx="11112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12" name="AutoShape 104"/>
          <p:cNvSpPr>
            <a:spLocks noChangeArrowheads="1"/>
          </p:cNvSpPr>
          <p:nvPr/>
        </p:nvSpPr>
        <p:spPr bwMode="auto">
          <a:xfrm>
            <a:off x="4543425" y="2673350"/>
            <a:ext cx="1208088" cy="275167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13" name="Rectangle 105"/>
          <p:cNvSpPr>
            <a:spLocks noChangeArrowheads="1"/>
          </p:cNvSpPr>
          <p:nvPr/>
        </p:nvSpPr>
        <p:spPr bwMode="auto">
          <a:xfrm>
            <a:off x="4591050" y="2679700"/>
            <a:ext cx="8651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3114" name="Group 106"/>
          <p:cNvGrpSpPr>
            <a:grpSpLocks/>
          </p:cNvGrpSpPr>
          <p:nvPr/>
        </p:nvGrpSpPr>
        <p:grpSpPr bwMode="auto">
          <a:xfrm>
            <a:off x="4137025" y="1536700"/>
            <a:ext cx="903288" cy="552450"/>
            <a:chOff x="2932" y="968"/>
            <a:chExt cx="640" cy="348"/>
          </a:xfrm>
        </p:grpSpPr>
        <p:sp>
          <p:nvSpPr>
            <p:cNvPr id="43115" name="AutoShape 107"/>
            <p:cNvSpPr>
              <a:spLocks noChangeArrowheads="1"/>
            </p:cNvSpPr>
            <p:nvPr/>
          </p:nvSpPr>
          <p:spPr bwMode="auto">
            <a:xfrm>
              <a:off x="2932" y="1000"/>
              <a:ext cx="640" cy="263"/>
            </a:xfrm>
            <a:prstGeom prst="wedgeRoundRectCallout">
              <a:avLst>
                <a:gd name="adj1" fmla="val -41671"/>
                <a:gd name="adj2" fmla="val 66667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3116" name="Rectangle 108"/>
            <p:cNvSpPr>
              <a:spLocks noChangeArrowheads="1"/>
            </p:cNvSpPr>
            <p:nvPr/>
          </p:nvSpPr>
          <p:spPr bwMode="auto">
            <a:xfrm>
              <a:off x="2963" y="968"/>
              <a:ext cx="495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3117" name="Freeform 109"/>
          <p:cNvSpPr>
            <a:spLocks/>
          </p:cNvSpPr>
          <p:nvPr/>
        </p:nvSpPr>
        <p:spPr bwMode="auto">
          <a:xfrm>
            <a:off x="373063" y="4381500"/>
            <a:ext cx="1100137" cy="458788"/>
          </a:xfrm>
          <a:custGeom>
            <a:avLst/>
            <a:gdLst/>
            <a:ahLst/>
            <a:cxnLst>
              <a:cxn ang="0">
                <a:pos x="779" y="0"/>
              </a:cxn>
              <a:cxn ang="0">
                <a:pos x="0" y="0"/>
              </a:cxn>
              <a:cxn ang="0">
                <a:pos x="0" y="168"/>
              </a:cxn>
              <a:cxn ang="0">
                <a:pos x="441" y="168"/>
              </a:cxn>
              <a:cxn ang="0">
                <a:pos x="644" y="288"/>
              </a:cxn>
              <a:cxn ang="0">
                <a:pos x="542" y="168"/>
              </a:cxn>
              <a:cxn ang="0">
                <a:pos x="779" y="168"/>
              </a:cxn>
              <a:cxn ang="0">
                <a:pos x="779" y="0"/>
              </a:cxn>
            </a:cxnLst>
            <a:rect l="0" t="0" r="r" b="b"/>
            <a:pathLst>
              <a:path w="780" h="289">
                <a:moveTo>
                  <a:pt x="779" y="0"/>
                </a:moveTo>
                <a:lnTo>
                  <a:pt x="0" y="0"/>
                </a:lnTo>
                <a:lnTo>
                  <a:pt x="0" y="168"/>
                </a:lnTo>
                <a:lnTo>
                  <a:pt x="441" y="168"/>
                </a:lnTo>
                <a:lnTo>
                  <a:pt x="644" y="288"/>
                </a:lnTo>
                <a:lnTo>
                  <a:pt x="542" y="168"/>
                </a:lnTo>
                <a:lnTo>
                  <a:pt x="779" y="168"/>
                </a:lnTo>
                <a:lnTo>
                  <a:pt x="779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3118" name="Rectangle 110" descr="Granito"/>
          <p:cNvSpPr>
            <a:spLocks noChangeArrowheads="1"/>
          </p:cNvSpPr>
          <p:nvPr/>
        </p:nvSpPr>
        <p:spPr bwMode="auto">
          <a:xfrm>
            <a:off x="581025" y="5759450"/>
            <a:ext cx="6084888" cy="558800"/>
          </a:xfrm>
          <a:prstGeom prst="rect">
            <a:avLst/>
          </a:prstGeom>
          <a:blipFill dpi="0" rotWithShape="1">
            <a:blip r:embed="rId4" cstate="print"/>
            <a:srcRect/>
            <a:tile tx="0" ty="0" sx="100000" sy="100000" flip="none" algn="tl"/>
          </a:blipFill>
          <a:ln w="12700" algn="ctr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3119" name="Group 111"/>
          <p:cNvGrpSpPr>
            <a:grpSpLocks/>
          </p:cNvGrpSpPr>
          <p:nvPr/>
        </p:nvGrpSpPr>
        <p:grpSpPr bwMode="auto">
          <a:xfrm>
            <a:off x="5757863" y="4292600"/>
            <a:ext cx="930275" cy="546100"/>
            <a:chOff x="4080" y="2704"/>
            <a:chExt cx="660" cy="344"/>
          </a:xfrm>
        </p:grpSpPr>
        <p:graphicFrame>
          <p:nvGraphicFramePr>
            <p:cNvPr id="43120" name="Object 112"/>
            <p:cNvGraphicFramePr>
              <a:graphicFrameLocks/>
            </p:cNvGraphicFramePr>
            <p:nvPr/>
          </p:nvGraphicFramePr>
          <p:xfrm>
            <a:off x="4406" y="2704"/>
            <a:ext cx="310" cy="25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3232" name="ClipArt" r:id="rId9" imgW="5756040" imgH="3219120" progId="">
                    <p:embed/>
                  </p:oleObj>
                </mc:Choice>
                <mc:Fallback>
                  <p:oleObj name="ClipArt" r:id="rId9" imgW="5756040" imgH="3219120" progId="">
                    <p:embed/>
                    <p:pic>
                      <p:nvPicPr>
                        <p:cNvPr id="0" name="Picture 112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6" y="2704"/>
                          <a:ext cx="310" cy="25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3121" name="Line 113"/>
            <p:cNvSpPr>
              <a:spLocks noChangeShapeType="1"/>
            </p:cNvSpPr>
            <p:nvPr/>
          </p:nvSpPr>
          <p:spPr bwMode="auto">
            <a:xfrm flipH="1">
              <a:off x="4080" y="2876"/>
              <a:ext cx="198" cy="114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122" name="Line 114"/>
            <p:cNvSpPr>
              <a:spLocks noChangeShapeType="1"/>
            </p:cNvSpPr>
            <p:nvPr/>
          </p:nvSpPr>
          <p:spPr bwMode="auto">
            <a:xfrm flipH="1">
              <a:off x="4212" y="2904"/>
              <a:ext cx="198" cy="116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123" name="Line 115"/>
            <p:cNvSpPr>
              <a:spLocks noChangeShapeType="1"/>
            </p:cNvSpPr>
            <p:nvPr/>
          </p:nvSpPr>
          <p:spPr bwMode="auto">
            <a:xfrm flipH="1">
              <a:off x="4344" y="2933"/>
              <a:ext cx="198" cy="11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124" name="Line 116"/>
            <p:cNvSpPr>
              <a:spLocks noChangeShapeType="1"/>
            </p:cNvSpPr>
            <p:nvPr/>
          </p:nvSpPr>
          <p:spPr bwMode="auto">
            <a:xfrm flipH="1">
              <a:off x="4542" y="2933"/>
              <a:ext cx="198" cy="115"/>
            </a:xfrm>
            <a:prstGeom prst="line">
              <a:avLst/>
            </a:prstGeom>
            <a:noFill/>
            <a:ln w="12700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</p:spPr>
          <p:txBody>
            <a:bodyPr/>
            <a:lstStyle/>
            <a:p>
              <a:endParaRPr lang="pt-BR"/>
            </a:p>
          </p:txBody>
        </p:sp>
      </p:grpSp>
      <p:grpSp>
        <p:nvGrpSpPr>
          <p:cNvPr id="43125" name="Group 117"/>
          <p:cNvGrpSpPr>
            <a:grpSpLocks/>
          </p:cNvGrpSpPr>
          <p:nvPr/>
        </p:nvGrpSpPr>
        <p:grpSpPr bwMode="auto">
          <a:xfrm>
            <a:off x="2328863" y="4159250"/>
            <a:ext cx="725487" cy="512763"/>
            <a:chOff x="1650" y="2620"/>
            <a:chExt cx="515" cy="323"/>
          </a:xfrm>
        </p:grpSpPr>
        <p:grpSp>
          <p:nvGrpSpPr>
            <p:cNvPr id="43126" name="Group 118"/>
            <p:cNvGrpSpPr>
              <a:grpSpLocks/>
            </p:cNvGrpSpPr>
            <p:nvPr/>
          </p:nvGrpSpPr>
          <p:grpSpPr bwMode="auto">
            <a:xfrm>
              <a:off x="1650" y="2638"/>
              <a:ext cx="66" cy="287"/>
              <a:chOff x="1650" y="2638"/>
              <a:chExt cx="66" cy="287"/>
            </a:xfrm>
          </p:grpSpPr>
          <p:sp>
            <p:nvSpPr>
              <p:cNvPr id="43127" name="Freeform 119"/>
              <p:cNvSpPr>
                <a:spLocks/>
              </p:cNvSpPr>
              <p:nvPr/>
            </p:nvSpPr>
            <p:spPr bwMode="auto">
              <a:xfrm>
                <a:off x="1650" y="2638"/>
                <a:ext cx="66" cy="287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0" y="31"/>
                  </a:cxn>
                  <a:cxn ang="0">
                    <a:pos x="0" y="254"/>
                  </a:cxn>
                  <a:cxn ang="0">
                    <a:pos x="36" y="286"/>
                  </a:cxn>
                  <a:cxn ang="0">
                    <a:pos x="65" y="254"/>
                  </a:cxn>
                  <a:cxn ang="0">
                    <a:pos x="65" y="27"/>
                  </a:cxn>
                  <a:cxn ang="0">
                    <a:pos x="27" y="0"/>
                  </a:cxn>
                </a:cxnLst>
                <a:rect l="0" t="0" r="r" b="b"/>
                <a:pathLst>
                  <a:path w="66" h="287">
                    <a:moveTo>
                      <a:pt x="27" y="0"/>
                    </a:moveTo>
                    <a:lnTo>
                      <a:pt x="0" y="31"/>
                    </a:lnTo>
                    <a:lnTo>
                      <a:pt x="0" y="254"/>
                    </a:lnTo>
                    <a:lnTo>
                      <a:pt x="36" y="286"/>
                    </a:lnTo>
                    <a:lnTo>
                      <a:pt x="65" y="254"/>
                    </a:lnTo>
                    <a:lnTo>
                      <a:pt x="65" y="27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9F9FB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43128" name="Freeform 120"/>
              <p:cNvSpPr>
                <a:spLocks/>
              </p:cNvSpPr>
              <p:nvPr/>
            </p:nvSpPr>
            <p:spPr bwMode="auto">
              <a:xfrm>
                <a:off x="1650" y="2638"/>
                <a:ext cx="57" cy="287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45" y="13"/>
                  </a:cxn>
                  <a:cxn ang="0">
                    <a:pos x="27" y="31"/>
                  </a:cxn>
                  <a:cxn ang="0">
                    <a:pos x="27" y="240"/>
                  </a:cxn>
                  <a:cxn ang="0">
                    <a:pos x="56" y="267"/>
                  </a:cxn>
                  <a:cxn ang="0">
                    <a:pos x="36" y="286"/>
                  </a:cxn>
                  <a:cxn ang="0">
                    <a:pos x="0" y="254"/>
                  </a:cxn>
                  <a:cxn ang="0">
                    <a:pos x="0" y="31"/>
                  </a:cxn>
                  <a:cxn ang="0">
                    <a:pos x="27" y="0"/>
                  </a:cxn>
                </a:cxnLst>
                <a:rect l="0" t="0" r="r" b="b"/>
                <a:pathLst>
                  <a:path w="57" h="287">
                    <a:moveTo>
                      <a:pt x="27" y="0"/>
                    </a:moveTo>
                    <a:lnTo>
                      <a:pt x="45" y="13"/>
                    </a:lnTo>
                    <a:lnTo>
                      <a:pt x="27" y="31"/>
                    </a:lnTo>
                    <a:lnTo>
                      <a:pt x="27" y="240"/>
                    </a:lnTo>
                    <a:lnTo>
                      <a:pt x="56" y="267"/>
                    </a:lnTo>
                    <a:lnTo>
                      <a:pt x="36" y="286"/>
                    </a:lnTo>
                    <a:lnTo>
                      <a:pt x="0" y="254"/>
                    </a:lnTo>
                    <a:lnTo>
                      <a:pt x="0" y="31"/>
                    </a:lnTo>
                    <a:lnTo>
                      <a:pt x="27" y="0"/>
                    </a:lnTo>
                  </a:path>
                </a:pathLst>
              </a:custGeom>
              <a:solidFill>
                <a:srgbClr val="BFBFDF"/>
              </a:solidFill>
              <a:ln w="12700" cap="rnd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/>
              <a:lstStyle/>
              <a:p>
                <a:endParaRPr lang="pt-BR"/>
              </a:p>
            </p:txBody>
          </p:sp>
        </p:grpSp>
        <p:sp>
          <p:nvSpPr>
            <p:cNvPr id="43129" name="Freeform 121"/>
            <p:cNvSpPr>
              <a:spLocks/>
            </p:cNvSpPr>
            <p:nvPr/>
          </p:nvSpPr>
          <p:spPr bwMode="auto">
            <a:xfrm>
              <a:off x="1659" y="2620"/>
              <a:ext cx="450" cy="19"/>
            </a:xfrm>
            <a:custGeom>
              <a:avLst/>
              <a:gdLst/>
              <a:ahLst/>
              <a:cxnLst>
                <a:cxn ang="0">
                  <a:pos x="18" y="18"/>
                </a:cxn>
                <a:cxn ang="0">
                  <a:pos x="0" y="0"/>
                </a:cxn>
                <a:cxn ang="0">
                  <a:pos x="449" y="0"/>
                </a:cxn>
                <a:cxn ang="0">
                  <a:pos x="431" y="18"/>
                </a:cxn>
                <a:cxn ang="0">
                  <a:pos x="18" y="18"/>
                </a:cxn>
              </a:cxnLst>
              <a:rect l="0" t="0" r="r" b="b"/>
              <a:pathLst>
                <a:path w="450" h="19">
                  <a:moveTo>
                    <a:pt x="18" y="18"/>
                  </a:moveTo>
                  <a:lnTo>
                    <a:pt x="0" y="0"/>
                  </a:lnTo>
                  <a:lnTo>
                    <a:pt x="449" y="0"/>
                  </a:lnTo>
                  <a:lnTo>
                    <a:pt x="431" y="18"/>
                  </a:lnTo>
                  <a:lnTo>
                    <a:pt x="18" y="18"/>
                  </a:lnTo>
                </a:path>
              </a:pathLst>
            </a:custGeom>
            <a:solidFill>
              <a:srgbClr val="DFD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130" name="Freeform 122"/>
            <p:cNvSpPr>
              <a:spLocks/>
            </p:cNvSpPr>
            <p:nvPr/>
          </p:nvSpPr>
          <p:spPr bwMode="auto">
            <a:xfrm>
              <a:off x="1670" y="2924"/>
              <a:ext cx="448" cy="19"/>
            </a:xfrm>
            <a:custGeom>
              <a:avLst/>
              <a:gdLst/>
              <a:ahLst/>
              <a:cxnLst>
                <a:cxn ang="0">
                  <a:pos x="17" y="0"/>
                </a:cxn>
                <a:cxn ang="0">
                  <a:pos x="420" y="0"/>
                </a:cxn>
                <a:cxn ang="0">
                  <a:pos x="447" y="14"/>
                </a:cxn>
                <a:cxn ang="0">
                  <a:pos x="429" y="18"/>
                </a:cxn>
                <a:cxn ang="0">
                  <a:pos x="0" y="18"/>
                </a:cxn>
                <a:cxn ang="0">
                  <a:pos x="17" y="0"/>
                </a:cxn>
              </a:cxnLst>
              <a:rect l="0" t="0" r="r" b="b"/>
              <a:pathLst>
                <a:path w="448" h="19">
                  <a:moveTo>
                    <a:pt x="17" y="0"/>
                  </a:moveTo>
                  <a:lnTo>
                    <a:pt x="420" y="0"/>
                  </a:lnTo>
                  <a:lnTo>
                    <a:pt x="447" y="14"/>
                  </a:lnTo>
                  <a:lnTo>
                    <a:pt x="429" y="18"/>
                  </a:lnTo>
                  <a:lnTo>
                    <a:pt x="0" y="18"/>
                  </a:lnTo>
                  <a:lnTo>
                    <a:pt x="17" y="0"/>
                  </a:lnTo>
                </a:path>
              </a:pathLst>
            </a:custGeom>
            <a:solidFill>
              <a:srgbClr val="9F9FB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131" name="Freeform 123"/>
            <p:cNvSpPr>
              <a:spLocks/>
            </p:cNvSpPr>
            <p:nvPr/>
          </p:nvSpPr>
          <p:spPr bwMode="auto">
            <a:xfrm>
              <a:off x="1679" y="2638"/>
              <a:ext cx="448" cy="287"/>
            </a:xfrm>
            <a:custGeom>
              <a:avLst/>
              <a:gdLst/>
              <a:ahLst/>
              <a:cxnLst>
                <a:cxn ang="0">
                  <a:pos x="8" y="286"/>
                </a:cxn>
                <a:cxn ang="0">
                  <a:pos x="411" y="286"/>
                </a:cxn>
                <a:cxn ang="0">
                  <a:pos x="447" y="254"/>
                </a:cxn>
                <a:cxn ang="0">
                  <a:pos x="447" y="27"/>
                </a:cxn>
                <a:cxn ang="0">
                  <a:pos x="411" y="0"/>
                </a:cxn>
                <a:cxn ang="0">
                  <a:pos x="0" y="0"/>
                </a:cxn>
                <a:cxn ang="0">
                  <a:pos x="35" y="27"/>
                </a:cxn>
                <a:cxn ang="0">
                  <a:pos x="35" y="254"/>
                </a:cxn>
                <a:cxn ang="0">
                  <a:pos x="8" y="286"/>
                </a:cxn>
              </a:cxnLst>
              <a:rect l="0" t="0" r="r" b="b"/>
              <a:pathLst>
                <a:path w="448" h="287">
                  <a:moveTo>
                    <a:pt x="8" y="286"/>
                  </a:moveTo>
                  <a:lnTo>
                    <a:pt x="411" y="286"/>
                  </a:lnTo>
                  <a:lnTo>
                    <a:pt x="447" y="254"/>
                  </a:lnTo>
                  <a:lnTo>
                    <a:pt x="447" y="27"/>
                  </a:lnTo>
                  <a:lnTo>
                    <a:pt x="411" y="0"/>
                  </a:lnTo>
                  <a:lnTo>
                    <a:pt x="0" y="0"/>
                  </a:lnTo>
                  <a:lnTo>
                    <a:pt x="35" y="27"/>
                  </a:lnTo>
                  <a:lnTo>
                    <a:pt x="35" y="254"/>
                  </a:lnTo>
                  <a:lnTo>
                    <a:pt x="8" y="286"/>
                  </a:lnTo>
                </a:path>
              </a:pathLst>
            </a:custGeom>
            <a:solidFill>
              <a:srgbClr val="DFD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132" name="Freeform 124"/>
            <p:cNvSpPr>
              <a:spLocks/>
            </p:cNvSpPr>
            <p:nvPr/>
          </p:nvSpPr>
          <p:spPr bwMode="auto">
            <a:xfrm>
              <a:off x="1715" y="2724"/>
              <a:ext cx="412" cy="10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11" y="0"/>
                </a:cxn>
                <a:cxn ang="0">
                  <a:pos x="411" y="100"/>
                </a:cxn>
                <a:cxn ang="0">
                  <a:pos x="0" y="100"/>
                </a:cxn>
                <a:cxn ang="0">
                  <a:pos x="0" y="0"/>
                </a:cxn>
              </a:cxnLst>
              <a:rect l="0" t="0" r="r" b="b"/>
              <a:pathLst>
                <a:path w="412" h="101">
                  <a:moveTo>
                    <a:pt x="0" y="0"/>
                  </a:moveTo>
                  <a:lnTo>
                    <a:pt x="411" y="0"/>
                  </a:lnTo>
                  <a:lnTo>
                    <a:pt x="411" y="100"/>
                  </a:lnTo>
                  <a:lnTo>
                    <a:pt x="0" y="100"/>
                  </a:lnTo>
                  <a:lnTo>
                    <a:pt x="0" y="0"/>
                  </a:lnTo>
                </a:path>
              </a:pathLst>
            </a:custGeom>
            <a:solidFill>
              <a:schemeClr val="tx2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133" name="Freeform 125"/>
            <p:cNvSpPr>
              <a:spLocks/>
            </p:cNvSpPr>
            <p:nvPr/>
          </p:nvSpPr>
          <p:spPr bwMode="auto">
            <a:xfrm>
              <a:off x="1688" y="2892"/>
              <a:ext cx="439" cy="33"/>
            </a:xfrm>
            <a:custGeom>
              <a:avLst/>
              <a:gdLst/>
              <a:ahLst/>
              <a:cxnLst>
                <a:cxn ang="0">
                  <a:pos x="26" y="0"/>
                </a:cxn>
                <a:cxn ang="0">
                  <a:pos x="0" y="32"/>
                </a:cxn>
                <a:cxn ang="0">
                  <a:pos x="402" y="32"/>
                </a:cxn>
                <a:cxn ang="0">
                  <a:pos x="438" y="0"/>
                </a:cxn>
                <a:cxn ang="0">
                  <a:pos x="26" y="0"/>
                </a:cxn>
              </a:cxnLst>
              <a:rect l="0" t="0" r="r" b="b"/>
              <a:pathLst>
                <a:path w="439" h="33">
                  <a:moveTo>
                    <a:pt x="26" y="0"/>
                  </a:moveTo>
                  <a:lnTo>
                    <a:pt x="0" y="32"/>
                  </a:lnTo>
                  <a:lnTo>
                    <a:pt x="402" y="32"/>
                  </a:lnTo>
                  <a:lnTo>
                    <a:pt x="438" y="0"/>
                  </a:lnTo>
                  <a:lnTo>
                    <a:pt x="26" y="0"/>
                  </a:lnTo>
                </a:path>
              </a:pathLst>
            </a:custGeom>
            <a:solidFill>
              <a:srgbClr val="DFD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134" name="Rectangle 126"/>
            <p:cNvSpPr>
              <a:spLocks noChangeArrowheads="1"/>
            </p:cNvSpPr>
            <p:nvPr/>
          </p:nvSpPr>
          <p:spPr bwMode="auto">
            <a:xfrm>
              <a:off x="1812" y="2717"/>
              <a:ext cx="353" cy="135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lIns="90488" tIns="44450" rIns="90488" bIns="44450">
              <a:spAutoFit/>
            </a:bodyPr>
            <a:lstStyle/>
            <a:p>
              <a:pPr defTabSz="762000" eaLnBrk="0" hangingPunct="0"/>
              <a:r>
                <a:rPr lang="pt-BR" sz="800" b="1">
                  <a:solidFill>
                    <a:srgbClr val="FAFD00"/>
                  </a:solidFill>
                  <a:latin typeface="Times New Roman" pitchFamily="18" charset="0"/>
                </a:rPr>
                <a:t>N P K</a:t>
              </a:r>
            </a:p>
          </p:txBody>
        </p:sp>
      </p:grpSp>
      <p:grpSp>
        <p:nvGrpSpPr>
          <p:cNvPr id="43135" name="Group 127"/>
          <p:cNvGrpSpPr>
            <a:grpSpLocks/>
          </p:cNvGrpSpPr>
          <p:nvPr/>
        </p:nvGrpSpPr>
        <p:grpSpPr bwMode="auto">
          <a:xfrm>
            <a:off x="3508375" y="4803775"/>
            <a:ext cx="625475" cy="550863"/>
            <a:chOff x="2486" y="3026"/>
            <a:chExt cx="443" cy="347"/>
          </a:xfrm>
        </p:grpSpPr>
        <p:grpSp>
          <p:nvGrpSpPr>
            <p:cNvPr id="43136" name="Group 128"/>
            <p:cNvGrpSpPr>
              <a:grpSpLocks/>
            </p:cNvGrpSpPr>
            <p:nvPr/>
          </p:nvGrpSpPr>
          <p:grpSpPr bwMode="auto">
            <a:xfrm>
              <a:off x="2600" y="3026"/>
              <a:ext cx="245" cy="347"/>
              <a:chOff x="2600" y="3026"/>
              <a:chExt cx="245" cy="347"/>
            </a:xfrm>
          </p:grpSpPr>
          <p:grpSp>
            <p:nvGrpSpPr>
              <p:cNvPr id="43137" name="Group 129"/>
              <p:cNvGrpSpPr>
                <a:grpSpLocks/>
              </p:cNvGrpSpPr>
              <p:nvPr/>
            </p:nvGrpSpPr>
            <p:grpSpPr bwMode="auto">
              <a:xfrm>
                <a:off x="2651" y="3026"/>
                <a:ext cx="61" cy="347"/>
                <a:chOff x="2651" y="3026"/>
                <a:chExt cx="61" cy="347"/>
              </a:xfrm>
            </p:grpSpPr>
            <p:sp>
              <p:nvSpPr>
                <p:cNvPr id="43138" name="Freeform 130"/>
                <p:cNvSpPr>
                  <a:spLocks/>
                </p:cNvSpPr>
                <p:nvPr/>
              </p:nvSpPr>
              <p:spPr bwMode="auto">
                <a:xfrm>
                  <a:off x="2651" y="3026"/>
                  <a:ext cx="41" cy="347"/>
                </a:xfrm>
                <a:custGeom>
                  <a:avLst/>
                  <a:gdLst/>
                  <a:ahLst/>
                  <a:cxnLst>
                    <a:cxn ang="0">
                      <a:pos x="36" y="4"/>
                    </a:cxn>
                    <a:cxn ang="0">
                      <a:pos x="0" y="346"/>
                    </a:cxn>
                    <a:cxn ang="0">
                      <a:pos x="3" y="344"/>
                    </a:cxn>
                    <a:cxn ang="0">
                      <a:pos x="40" y="0"/>
                    </a:cxn>
                    <a:cxn ang="0">
                      <a:pos x="36" y="4"/>
                    </a:cxn>
                  </a:cxnLst>
                  <a:rect l="0" t="0" r="r" b="b"/>
                  <a:pathLst>
                    <a:path w="41" h="347">
                      <a:moveTo>
                        <a:pt x="36" y="4"/>
                      </a:moveTo>
                      <a:lnTo>
                        <a:pt x="0" y="346"/>
                      </a:lnTo>
                      <a:lnTo>
                        <a:pt x="3" y="344"/>
                      </a:lnTo>
                      <a:lnTo>
                        <a:pt x="40" y="0"/>
                      </a:lnTo>
                      <a:lnTo>
                        <a:pt x="36" y="4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rgbClr val="402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>
                  <a:outerShdw dist="107763" dir="2700000" algn="ctr" rotWithShape="0">
                    <a:schemeClr val="accent2">
                      <a:alpha val="50000"/>
                    </a:schemeClr>
                  </a:outerShdw>
                </a:effectLst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43139" name="Group 131"/>
                <p:cNvGrpSpPr>
                  <a:grpSpLocks/>
                </p:cNvGrpSpPr>
                <p:nvPr/>
              </p:nvGrpSpPr>
              <p:grpSpPr bwMode="auto">
                <a:xfrm>
                  <a:off x="2667" y="3041"/>
                  <a:ext cx="45" cy="82"/>
                  <a:chOff x="2667" y="3041"/>
                  <a:chExt cx="45" cy="82"/>
                </a:xfrm>
              </p:grpSpPr>
              <p:sp>
                <p:nvSpPr>
                  <p:cNvPr id="43140" name="Freeform 132"/>
                  <p:cNvSpPr>
                    <a:spLocks/>
                  </p:cNvSpPr>
                  <p:nvPr/>
                </p:nvSpPr>
                <p:spPr bwMode="auto">
                  <a:xfrm>
                    <a:off x="2667" y="3041"/>
                    <a:ext cx="27" cy="82"/>
                  </a:xfrm>
                  <a:custGeom>
                    <a:avLst/>
                    <a:gdLst/>
                    <a:ahLst/>
                    <a:cxnLst>
                      <a:cxn ang="0">
                        <a:pos x="9" y="1"/>
                      </a:cxn>
                      <a:cxn ang="0">
                        <a:pos x="8" y="3"/>
                      </a:cxn>
                      <a:cxn ang="0">
                        <a:pos x="5" y="6"/>
                      </a:cxn>
                      <a:cxn ang="0">
                        <a:pos x="0" y="74"/>
                      </a:cxn>
                      <a:cxn ang="0">
                        <a:pos x="0" y="77"/>
                      </a:cxn>
                      <a:cxn ang="0">
                        <a:pos x="3" y="80"/>
                      </a:cxn>
                      <a:cxn ang="0">
                        <a:pos x="8" y="81"/>
                      </a:cxn>
                      <a:cxn ang="0">
                        <a:pos x="11" y="81"/>
                      </a:cxn>
                      <a:cxn ang="0">
                        <a:pos x="14" y="80"/>
                      </a:cxn>
                      <a:cxn ang="0">
                        <a:pos x="18" y="79"/>
                      </a:cxn>
                      <a:cxn ang="0">
                        <a:pos x="21" y="75"/>
                      </a:cxn>
                      <a:cxn ang="0">
                        <a:pos x="26" y="8"/>
                      </a:cxn>
                      <a:cxn ang="0">
                        <a:pos x="26" y="4"/>
                      </a:cxn>
                      <a:cxn ang="0">
                        <a:pos x="24" y="2"/>
                      </a:cxn>
                      <a:cxn ang="0">
                        <a:pos x="20" y="0"/>
                      </a:cxn>
                      <a:cxn ang="0">
                        <a:pos x="14" y="0"/>
                      </a:cxn>
                      <a:cxn ang="0">
                        <a:pos x="9" y="1"/>
                      </a:cxn>
                    </a:cxnLst>
                    <a:rect l="0" t="0" r="r" b="b"/>
                    <a:pathLst>
                      <a:path w="27" h="82">
                        <a:moveTo>
                          <a:pt x="9" y="1"/>
                        </a:moveTo>
                        <a:lnTo>
                          <a:pt x="8" y="3"/>
                        </a:lnTo>
                        <a:lnTo>
                          <a:pt x="5" y="6"/>
                        </a:lnTo>
                        <a:lnTo>
                          <a:pt x="0" y="74"/>
                        </a:lnTo>
                        <a:lnTo>
                          <a:pt x="0" y="77"/>
                        </a:lnTo>
                        <a:lnTo>
                          <a:pt x="3" y="80"/>
                        </a:lnTo>
                        <a:lnTo>
                          <a:pt x="8" y="81"/>
                        </a:lnTo>
                        <a:lnTo>
                          <a:pt x="11" y="81"/>
                        </a:lnTo>
                        <a:lnTo>
                          <a:pt x="14" y="80"/>
                        </a:lnTo>
                        <a:lnTo>
                          <a:pt x="18" y="79"/>
                        </a:lnTo>
                        <a:lnTo>
                          <a:pt x="21" y="75"/>
                        </a:lnTo>
                        <a:lnTo>
                          <a:pt x="26" y="8"/>
                        </a:lnTo>
                        <a:lnTo>
                          <a:pt x="26" y="4"/>
                        </a:lnTo>
                        <a:lnTo>
                          <a:pt x="24" y="2"/>
                        </a:lnTo>
                        <a:lnTo>
                          <a:pt x="20" y="0"/>
                        </a:lnTo>
                        <a:lnTo>
                          <a:pt x="14" y="0"/>
                        </a:lnTo>
                        <a:lnTo>
                          <a:pt x="9" y="1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141" name="Freeform 133"/>
                  <p:cNvSpPr>
                    <a:spLocks/>
                  </p:cNvSpPr>
                  <p:nvPr/>
                </p:nvSpPr>
                <p:spPr bwMode="auto">
                  <a:xfrm>
                    <a:off x="2687" y="3044"/>
                    <a:ext cx="25" cy="76"/>
                  </a:xfrm>
                  <a:custGeom>
                    <a:avLst/>
                    <a:gdLst/>
                    <a:ahLst/>
                    <a:cxnLst>
                      <a:cxn ang="0">
                        <a:pos x="24" y="0"/>
                      </a:cxn>
                      <a:cxn ang="0">
                        <a:pos x="0" y="75"/>
                      </a:cxn>
                      <a:cxn ang="0">
                        <a:pos x="8" y="71"/>
                      </a:cxn>
                      <a:cxn ang="0">
                        <a:pos x="24" y="3"/>
                      </a:cxn>
                      <a:cxn ang="0">
                        <a:pos x="24" y="0"/>
                      </a:cxn>
                    </a:cxnLst>
                    <a:rect l="0" t="0" r="r" b="b"/>
                    <a:pathLst>
                      <a:path w="25" h="76">
                        <a:moveTo>
                          <a:pt x="24" y="0"/>
                        </a:moveTo>
                        <a:lnTo>
                          <a:pt x="0" y="75"/>
                        </a:lnTo>
                        <a:lnTo>
                          <a:pt x="8" y="71"/>
                        </a:lnTo>
                        <a:lnTo>
                          <a:pt x="24" y="3"/>
                        </a:lnTo>
                        <a:lnTo>
                          <a:pt x="24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43142" name="Group 134"/>
              <p:cNvGrpSpPr>
                <a:grpSpLocks/>
              </p:cNvGrpSpPr>
              <p:nvPr/>
            </p:nvGrpSpPr>
            <p:grpSpPr bwMode="auto">
              <a:xfrm>
                <a:off x="2600" y="3069"/>
                <a:ext cx="245" cy="304"/>
                <a:chOff x="2600" y="3069"/>
                <a:chExt cx="245" cy="304"/>
              </a:xfrm>
            </p:grpSpPr>
            <p:grpSp>
              <p:nvGrpSpPr>
                <p:cNvPr id="43143" name="Group 135"/>
                <p:cNvGrpSpPr>
                  <a:grpSpLocks/>
                </p:cNvGrpSpPr>
                <p:nvPr/>
              </p:nvGrpSpPr>
              <p:grpSpPr bwMode="auto">
                <a:xfrm>
                  <a:off x="2651" y="3075"/>
                  <a:ext cx="137" cy="298"/>
                  <a:chOff x="2651" y="3075"/>
                  <a:chExt cx="137" cy="298"/>
                </a:xfrm>
              </p:grpSpPr>
              <p:sp>
                <p:nvSpPr>
                  <p:cNvPr id="43144" name="Freeform 136"/>
                  <p:cNvSpPr>
                    <a:spLocks/>
                  </p:cNvSpPr>
                  <p:nvPr/>
                </p:nvSpPr>
                <p:spPr bwMode="auto">
                  <a:xfrm>
                    <a:off x="2651" y="3075"/>
                    <a:ext cx="137" cy="298"/>
                  </a:xfrm>
                  <a:custGeom>
                    <a:avLst/>
                    <a:gdLst/>
                    <a:ahLst/>
                    <a:cxnLst>
                      <a:cxn ang="0">
                        <a:pos x="0" y="297"/>
                      </a:cxn>
                      <a:cxn ang="0">
                        <a:pos x="3" y="278"/>
                      </a:cxn>
                      <a:cxn ang="0">
                        <a:pos x="6" y="257"/>
                      </a:cxn>
                      <a:cxn ang="0">
                        <a:pos x="13" y="222"/>
                      </a:cxn>
                      <a:cxn ang="0">
                        <a:pos x="21" y="194"/>
                      </a:cxn>
                      <a:cxn ang="0">
                        <a:pos x="30" y="173"/>
                      </a:cxn>
                      <a:cxn ang="0">
                        <a:pos x="34" y="156"/>
                      </a:cxn>
                      <a:cxn ang="0">
                        <a:pos x="42" y="137"/>
                      </a:cxn>
                      <a:cxn ang="0">
                        <a:pos x="51" y="116"/>
                      </a:cxn>
                      <a:cxn ang="0">
                        <a:pos x="61" y="91"/>
                      </a:cxn>
                      <a:cxn ang="0">
                        <a:pos x="70" y="75"/>
                      </a:cxn>
                      <a:cxn ang="0">
                        <a:pos x="78" y="62"/>
                      </a:cxn>
                      <a:cxn ang="0">
                        <a:pos x="85" y="51"/>
                      </a:cxn>
                      <a:cxn ang="0">
                        <a:pos x="96" y="38"/>
                      </a:cxn>
                      <a:cxn ang="0">
                        <a:pos x="105" y="29"/>
                      </a:cxn>
                      <a:cxn ang="0">
                        <a:pos x="114" y="21"/>
                      </a:cxn>
                      <a:cxn ang="0">
                        <a:pos x="136" y="0"/>
                      </a:cxn>
                      <a:cxn ang="0">
                        <a:pos x="118" y="30"/>
                      </a:cxn>
                      <a:cxn ang="0">
                        <a:pos x="112" y="40"/>
                      </a:cxn>
                      <a:cxn ang="0">
                        <a:pos x="105" y="49"/>
                      </a:cxn>
                      <a:cxn ang="0">
                        <a:pos x="96" y="63"/>
                      </a:cxn>
                      <a:cxn ang="0">
                        <a:pos x="88" y="76"/>
                      </a:cxn>
                      <a:cxn ang="0">
                        <a:pos x="82" y="89"/>
                      </a:cxn>
                      <a:cxn ang="0">
                        <a:pos x="75" y="104"/>
                      </a:cxn>
                      <a:cxn ang="0">
                        <a:pos x="66" y="126"/>
                      </a:cxn>
                      <a:cxn ang="0">
                        <a:pos x="58" y="146"/>
                      </a:cxn>
                      <a:cxn ang="0">
                        <a:pos x="48" y="168"/>
                      </a:cxn>
                      <a:cxn ang="0">
                        <a:pos x="40" y="188"/>
                      </a:cxn>
                      <a:cxn ang="0">
                        <a:pos x="33" y="212"/>
                      </a:cxn>
                      <a:cxn ang="0">
                        <a:pos x="27" y="232"/>
                      </a:cxn>
                      <a:cxn ang="0">
                        <a:pos x="21" y="259"/>
                      </a:cxn>
                      <a:cxn ang="0">
                        <a:pos x="18" y="279"/>
                      </a:cxn>
                      <a:cxn ang="0">
                        <a:pos x="15" y="297"/>
                      </a:cxn>
                      <a:cxn ang="0">
                        <a:pos x="0" y="297"/>
                      </a:cxn>
                    </a:cxnLst>
                    <a:rect l="0" t="0" r="r" b="b"/>
                    <a:pathLst>
                      <a:path w="137" h="298">
                        <a:moveTo>
                          <a:pt x="0" y="297"/>
                        </a:moveTo>
                        <a:lnTo>
                          <a:pt x="3" y="278"/>
                        </a:lnTo>
                        <a:lnTo>
                          <a:pt x="6" y="257"/>
                        </a:lnTo>
                        <a:lnTo>
                          <a:pt x="13" y="222"/>
                        </a:lnTo>
                        <a:lnTo>
                          <a:pt x="21" y="194"/>
                        </a:lnTo>
                        <a:lnTo>
                          <a:pt x="30" y="173"/>
                        </a:lnTo>
                        <a:lnTo>
                          <a:pt x="34" y="156"/>
                        </a:lnTo>
                        <a:lnTo>
                          <a:pt x="42" y="137"/>
                        </a:lnTo>
                        <a:lnTo>
                          <a:pt x="51" y="116"/>
                        </a:lnTo>
                        <a:lnTo>
                          <a:pt x="61" y="91"/>
                        </a:lnTo>
                        <a:lnTo>
                          <a:pt x="70" y="75"/>
                        </a:lnTo>
                        <a:lnTo>
                          <a:pt x="78" y="62"/>
                        </a:lnTo>
                        <a:lnTo>
                          <a:pt x="85" y="51"/>
                        </a:lnTo>
                        <a:lnTo>
                          <a:pt x="96" y="38"/>
                        </a:lnTo>
                        <a:lnTo>
                          <a:pt x="105" y="29"/>
                        </a:lnTo>
                        <a:lnTo>
                          <a:pt x="114" y="21"/>
                        </a:lnTo>
                        <a:lnTo>
                          <a:pt x="136" y="0"/>
                        </a:lnTo>
                        <a:lnTo>
                          <a:pt x="118" y="30"/>
                        </a:lnTo>
                        <a:lnTo>
                          <a:pt x="112" y="40"/>
                        </a:lnTo>
                        <a:lnTo>
                          <a:pt x="105" y="49"/>
                        </a:lnTo>
                        <a:lnTo>
                          <a:pt x="96" y="63"/>
                        </a:lnTo>
                        <a:lnTo>
                          <a:pt x="88" y="76"/>
                        </a:lnTo>
                        <a:lnTo>
                          <a:pt x="82" y="89"/>
                        </a:lnTo>
                        <a:lnTo>
                          <a:pt x="75" y="104"/>
                        </a:lnTo>
                        <a:lnTo>
                          <a:pt x="66" y="126"/>
                        </a:lnTo>
                        <a:lnTo>
                          <a:pt x="58" y="146"/>
                        </a:lnTo>
                        <a:lnTo>
                          <a:pt x="48" y="168"/>
                        </a:lnTo>
                        <a:lnTo>
                          <a:pt x="40" y="188"/>
                        </a:lnTo>
                        <a:lnTo>
                          <a:pt x="33" y="212"/>
                        </a:lnTo>
                        <a:lnTo>
                          <a:pt x="27" y="232"/>
                        </a:lnTo>
                        <a:lnTo>
                          <a:pt x="21" y="259"/>
                        </a:lnTo>
                        <a:lnTo>
                          <a:pt x="18" y="279"/>
                        </a:lnTo>
                        <a:lnTo>
                          <a:pt x="15" y="297"/>
                        </a:lnTo>
                        <a:lnTo>
                          <a:pt x="0" y="297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rgbClr val="402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145" name="Freeform 137"/>
                  <p:cNvSpPr>
                    <a:spLocks/>
                  </p:cNvSpPr>
                  <p:nvPr/>
                </p:nvSpPr>
                <p:spPr bwMode="auto">
                  <a:xfrm>
                    <a:off x="2693" y="3113"/>
                    <a:ext cx="61" cy="126"/>
                  </a:xfrm>
                  <a:custGeom>
                    <a:avLst/>
                    <a:gdLst/>
                    <a:ahLst/>
                    <a:cxnLst>
                      <a:cxn ang="0">
                        <a:pos x="60" y="0"/>
                      </a:cxn>
                      <a:cxn ang="0">
                        <a:pos x="44" y="23"/>
                      </a:cxn>
                      <a:cxn ang="0">
                        <a:pos x="32" y="44"/>
                      </a:cxn>
                      <a:cxn ang="0">
                        <a:pos x="23" y="69"/>
                      </a:cxn>
                      <a:cxn ang="0">
                        <a:pos x="9" y="102"/>
                      </a:cxn>
                      <a:cxn ang="0">
                        <a:pos x="0" y="125"/>
                      </a:cxn>
                      <a:cxn ang="0">
                        <a:pos x="9" y="98"/>
                      </a:cxn>
                      <a:cxn ang="0">
                        <a:pos x="15" y="78"/>
                      </a:cxn>
                      <a:cxn ang="0">
                        <a:pos x="23" y="59"/>
                      </a:cxn>
                      <a:cxn ang="0">
                        <a:pos x="32" y="41"/>
                      </a:cxn>
                      <a:cxn ang="0">
                        <a:pos x="42" y="23"/>
                      </a:cxn>
                      <a:cxn ang="0">
                        <a:pos x="60" y="0"/>
                      </a:cxn>
                    </a:cxnLst>
                    <a:rect l="0" t="0" r="r" b="b"/>
                    <a:pathLst>
                      <a:path w="61" h="126">
                        <a:moveTo>
                          <a:pt x="60" y="0"/>
                        </a:moveTo>
                        <a:lnTo>
                          <a:pt x="44" y="23"/>
                        </a:lnTo>
                        <a:lnTo>
                          <a:pt x="32" y="44"/>
                        </a:lnTo>
                        <a:lnTo>
                          <a:pt x="23" y="69"/>
                        </a:lnTo>
                        <a:lnTo>
                          <a:pt x="9" y="102"/>
                        </a:lnTo>
                        <a:lnTo>
                          <a:pt x="0" y="125"/>
                        </a:lnTo>
                        <a:lnTo>
                          <a:pt x="9" y="98"/>
                        </a:lnTo>
                        <a:lnTo>
                          <a:pt x="15" y="78"/>
                        </a:lnTo>
                        <a:lnTo>
                          <a:pt x="23" y="59"/>
                        </a:lnTo>
                        <a:lnTo>
                          <a:pt x="32" y="41"/>
                        </a:lnTo>
                        <a:lnTo>
                          <a:pt x="42" y="23"/>
                        </a:lnTo>
                        <a:lnTo>
                          <a:pt x="6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3146" name="Group 138"/>
                <p:cNvGrpSpPr>
                  <a:grpSpLocks/>
                </p:cNvGrpSpPr>
                <p:nvPr/>
              </p:nvGrpSpPr>
              <p:grpSpPr bwMode="auto">
                <a:xfrm>
                  <a:off x="2652" y="3179"/>
                  <a:ext cx="193" cy="194"/>
                  <a:chOff x="2652" y="3179"/>
                  <a:chExt cx="193" cy="194"/>
                </a:xfrm>
              </p:grpSpPr>
              <p:sp>
                <p:nvSpPr>
                  <p:cNvPr id="43147" name="Freeform 139"/>
                  <p:cNvSpPr>
                    <a:spLocks/>
                  </p:cNvSpPr>
                  <p:nvPr/>
                </p:nvSpPr>
                <p:spPr bwMode="auto">
                  <a:xfrm>
                    <a:off x="2652" y="3179"/>
                    <a:ext cx="193" cy="194"/>
                  </a:xfrm>
                  <a:custGeom>
                    <a:avLst/>
                    <a:gdLst/>
                    <a:ahLst/>
                    <a:cxnLst>
                      <a:cxn ang="0">
                        <a:pos x="0" y="193"/>
                      </a:cxn>
                      <a:cxn ang="0">
                        <a:pos x="5" y="167"/>
                      </a:cxn>
                      <a:cxn ang="0">
                        <a:pos x="6" y="151"/>
                      </a:cxn>
                      <a:cxn ang="0">
                        <a:pos x="9" y="137"/>
                      </a:cxn>
                      <a:cxn ang="0">
                        <a:pos x="14" y="119"/>
                      </a:cxn>
                      <a:cxn ang="0">
                        <a:pos x="20" y="107"/>
                      </a:cxn>
                      <a:cxn ang="0">
                        <a:pos x="27" y="91"/>
                      </a:cxn>
                      <a:cxn ang="0">
                        <a:pos x="35" y="76"/>
                      </a:cxn>
                      <a:cxn ang="0">
                        <a:pos x="44" y="65"/>
                      </a:cxn>
                      <a:cxn ang="0">
                        <a:pos x="50" y="55"/>
                      </a:cxn>
                      <a:cxn ang="0">
                        <a:pos x="59" y="46"/>
                      </a:cxn>
                      <a:cxn ang="0">
                        <a:pos x="72" y="35"/>
                      </a:cxn>
                      <a:cxn ang="0">
                        <a:pos x="86" y="26"/>
                      </a:cxn>
                      <a:cxn ang="0">
                        <a:pos x="101" y="17"/>
                      </a:cxn>
                      <a:cxn ang="0">
                        <a:pos x="114" y="11"/>
                      </a:cxn>
                      <a:cxn ang="0">
                        <a:pos x="129" y="5"/>
                      </a:cxn>
                      <a:cxn ang="0">
                        <a:pos x="144" y="2"/>
                      </a:cxn>
                      <a:cxn ang="0">
                        <a:pos x="162" y="0"/>
                      </a:cxn>
                      <a:cxn ang="0">
                        <a:pos x="192" y="2"/>
                      </a:cxn>
                      <a:cxn ang="0">
                        <a:pos x="164" y="8"/>
                      </a:cxn>
                      <a:cxn ang="0">
                        <a:pos x="153" y="11"/>
                      </a:cxn>
                      <a:cxn ang="0">
                        <a:pos x="141" y="14"/>
                      </a:cxn>
                      <a:cxn ang="0">
                        <a:pos x="128" y="20"/>
                      </a:cxn>
                      <a:cxn ang="0">
                        <a:pos x="114" y="26"/>
                      </a:cxn>
                      <a:cxn ang="0">
                        <a:pos x="102" y="32"/>
                      </a:cxn>
                      <a:cxn ang="0">
                        <a:pos x="90" y="41"/>
                      </a:cxn>
                      <a:cxn ang="0">
                        <a:pos x="78" y="50"/>
                      </a:cxn>
                      <a:cxn ang="0">
                        <a:pos x="71" y="58"/>
                      </a:cxn>
                      <a:cxn ang="0">
                        <a:pos x="62" y="65"/>
                      </a:cxn>
                      <a:cxn ang="0">
                        <a:pos x="54" y="77"/>
                      </a:cxn>
                      <a:cxn ang="0">
                        <a:pos x="45" y="89"/>
                      </a:cxn>
                      <a:cxn ang="0">
                        <a:pos x="38" y="104"/>
                      </a:cxn>
                      <a:cxn ang="0">
                        <a:pos x="32" y="118"/>
                      </a:cxn>
                      <a:cxn ang="0">
                        <a:pos x="27" y="133"/>
                      </a:cxn>
                      <a:cxn ang="0">
                        <a:pos x="24" y="146"/>
                      </a:cxn>
                      <a:cxn ang="0">
                        <a:pos x="21" y="164"/>
                      </a:cxn>
                      <a:cxn ang="0">
                        <a:pos x="18" y="179"/>
                      </a:cxn>
                      <a:cxn ang="0">
                        <a:pos x="17" y="193"/>
                      </a:cxn>
                      <a:cxn ang="0">
                        <a:pos x="0" y="193"/>
                      </a:cxn>
                    </a:cxnLst>
                    <a:rect l="0" t="0" r="r" b="b"/>
                    <a:pathLst>
                      <a:path w="193" h="194">
                        <a:moveTo>
                          <a:pt x="0" y="193"/>
                        </a:moveTo>
                        <a:lnTo>
                          <a:pt x="5" y="167"/>
                        </a:lnTo>
                        <a:lnTo>
                          <a:pt x="6" y="151"/>
                        </a:lnTo>
                        <a:lnTo>
                          <a:pt x="9" y="137"/>
                        </a:lnTo>
                        <a:lnTo>
                          <a:pt x="14" y="119"/>
                        </a:lnTo>
                        <a:lnTo>
                          <a:pt x="20" y="107"/>
                        </a:lnTo>
                        <a:lnTo>
                          <a:pt x="27" y="91"/>
                        </a:lnTo>
                        <a:lnTo>
                          <a:pt x="35" y="76"/>
                        </a:lnTo>
                        <a:lnTo>
                          <a:pt x="44" y="65"/>
                        </a:lnTo>
                        <a:lnTo>
                          <a:pt x="50" y="55"/>
                        </a:lnTo>
                        <a:lnTo>
                          <a:pt x="59" y="46"/>
                        </a:lnTo>
                        <a:lnTo>
                          <a:pt x="72" y="35"/>
                        </a:lnTo>
                        <a:lnTo>
                          <a:pt x="86" y="26"/>
                        </a:lnTo>
                        <a:lnTo>
                          <a:pt x="101" y="17"/>
                        </a:lnTo>
                        <a:lnTo>
                          <a:pt x="114" y="11"/>
                        </a:lnTo>
                        <a:lnTo>
                          <a:pt x="129" y="5"/>
                        </a:lnTo>
                        <a:lnTo>
                          <a:pt x="144" y="2"/>
                        </a:lnTo>
                        <a:lnTo>
                          <a:pt x="162" y="0"/>
                        </a:lnTo>
                        <a:lnTo>
                          <a:pt x="192" y="2"/>
                        </a:lnTo>
                        <a:lnTo>
                          <a:pt x="164" y="8"/>
                        </a:lnTo>
                        <a:lnTo>
                          <a:pt x="153" y="11"/>
                        </a:lnTo>
                        <a:lnTo>
                          <a:pt x="141" y="14"/>
                        </a:lnTo>
                        <a:lnTo>
                          <a:pt x="128" y="20"/>
                        </a:lnTo>
                        <a:lnTo>
                          <a:pt x="114" y="26"/>
                        </a:lnTo>
                        <a:lnTo>
                          <a:pt x="102" y="32"/>
                        </a:lnTo>
                        <a:lnTo>
                          <a:pt x="90" y="41"/>
                        </a:lnTo>
                        <a:lnTo>
                          <a:pt x="78" y="50"/>
                        </a:lnTo>
                        <a:lnTo>
                          <a:pt x="71" y="58"/>
                        </a:lnTo>
                        <a:lnTo>
                          <a:pt x="62" y="65"/>
                        </a:lnTo>
                        <a:lnTo>
                          <a:pt x="54" y="77"/>
                        </a:lnTo>
                        <a:lnTo>
                          <a:pt x="45" y="89"/>
                        </a:lnTo>
                        <a:lnTo>
                          <a:pt x="38" y="104"/>
                        </a:lnTo>
                        <a:lnTo>
                          <a:pt x="32" y="118"/>
                        </a:lnTo>
                        <a:lnTo>
                          <a:pt x="27" y="133"/>
                        </a:lnTo>
                        <a:lnTo>
                          <a:pt x="24" y="146"/>
                        </a:lnTo>
                        <a:lnTo>
                          <a:pt x="21" y="164"/>
                        </a:lnTo>
                        <a:lnTo>
                          <a:pt x="18" y="179"/>
                        </a:lnTo>
                        <a:lnTo>
                          <a:pt x="17" y="193"/>
                        </a:lnTo>
                        <a:lnTo>
                          <a:pt x="0" y="193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rgbClr val="402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148" name="Freeform 140"/>
                  <p:cNvSpPr>
                    <a:spLocks/>
                  </p:cNvSpPr>
                  <p:nvPr/>
                </p:nvSpPr>
                <p:spPr bwMode="auto">
                  <a:xfrm>
                    <a:off x="2682" y="3183"/>
                    <a:ext cx="115" cy="101"/>
                  </a:xfrm>
                  <a:custGeom>
                    <a:avLst/>
                    <a:gdLst/>
                    <a:ahLst/>
                    <a:cxnLst>
                      <a:cxn ang="0">
                        <a:pos x="114" y="0"/>
                      </a:cxn>
                      <a:cxn ang="0">
                        <a:pos x="93" y="5"/>
                      </a:cxn>
                      <a:cxn ang="0">
                        <a:pos x="74" y="14"/>
                      </a:cxn>
                      <a:cxn ang="0">
                        <a:pos x="56" y="26"/>
                      </a:cxn>
                      <a:cxn ang="0">
                        <a:pos x="41" y="38"/>
                      </a:cxn>
                      <a:cxn ang="0">
                        <a:pos x="24" y="55"/>
                      </a:cxn>
                      <a:cxn ang="0">
                        <a:pos x="15" y="65"/>
                      </a:cxn>
                      <a:cxn ang="0">
                        <a:pos x="6" y="83"/>
                      </a:cxn>
                      <a:cxn ang="0">
                        <a:pos x="0" y="100"/>
                      </a:cxn>
                      <a:cxn ang="0">
                        <a:pos x="17" y="70"/>
                      </a:cxn>
                      <a:cxn ang="0">
                        <a:pos x="26" y="55"/>
                      </a:cxn>
                      <a:cxn ang="0">
                        <a:pos x="44" y="38"/>
                      </a:cxn>
                      <a:cxn ang="0">
                        <a:pos x="60" y="26"/>
                      </a:cxn>
                      <a:cxn ang="0">
                        <a:pos x="78" y="14"/>
                      </a:cxn>
                      <a:cxn ang="0">
                        <a:pos x="92" y="8"/>
                      </a:cxn>
                      <a:cxn ang="0">
                        <a:pos x="114" y="0"/>
                      </a:cxn>
                    </a:cxnLst>
                    <a:rect l="0" t="0" r="r" b="b"/>
                    <a:pathLst>
                      <a:path w="115" h="101">
                        <a:moveTo>
                          <a:pt x="114" y="0"/>
                        </a:moveTo>
                        <a:lnTo>
                          <a:pt x="93" y="5"/>
                        </a:lnTo>
                        <a:lnTo>
                          <a:pt x="74" y="14"/>
                        </a:lnTo>
                        <a:lnTo>
                          <a:pt x="56" y="26"/>
                        </a:lnTo>
                        <a:lnTo>
                          <a:pt x="41" y="38"/>
                        </a:lnTo>
                        <a:lnTo>
                          <a:pt x="24" y="55"/>
                        </a:lnTo>
                        <a:lnTo>
                          <a:pt x="15" y="65"/>
                        </a:lnTo>
                        <a:lnTo>
                          <a:pt x="6" y="83"/>
                        </a:lnTo>
                        <a:lnTo>
                          <a:pt x="0" y="100"/>
                        </a:lnTo>
                        <a:lnTo>
                          <a:pt x="17" y="70"/>
                        </a:lnTo>
                        <a:lnTo>
                          <a:pt x="26" y="55"/>
                        </a:lnTo>
                        <a:lnTo>
                          <a:pt x="44" y="38"/>
                        </a:lnTo>
                        <a:lnTo>
                          <a:pt x="60" y="26"/>
                        </a:lnTo>
                        <a:lnTo>
                          <a:pt x="78" y="14"/>
                        </a:lnTo>
                        <a:lnTo>
                          <a:pt x="92" y="8"/>
                        </a:lnTo>
                        <a:lnTo>
                          <a:pt x="114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3149" name="Group 141"/>
                <p:cNvGrpSpPr>
                  <a:grpSpLocks/>
                </p:cNvGrpSpPr>
                <p:nvPr/>
              </p:nvGrpSpPr>
              <p:grpSpPr bwMode="auto">
                <a:xfrm>
                  <a:off x="2600" y="3069"/>
                  <a:ext cx="56" cy="304"/>
                  <a:chOff x="2600" y="3069"/>
                  <a:chExt cx="56" cy="304"/>
                </a:xfrm>
              </p:grpSpPr>
              <p:sp>
                <p:nvSpPr>
                  <p:cNvPr id="43150" name="Freeform 142"/>
                  <p:cNvSpPr>
                    <a:spLocks/>
                  </p:cNvSpPr>
                  <p:nvPr/>
                </p:nvSpPr>
                <p:spPr bwMode="auto">
                  <a:xfrm>
                    <a:off x="2600" y="3069"/>
                    <a:ext cx="56" cy="304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5" y="34"/>
                      </a:cxn>
                      <a:cxn ang="0">
                        <a:pos x="19" y="55"/>
                      </a:cxn>
                      <a:cxn ang="0">
                        <a:pos x="27" y="76"/>
                      </a:cxn>
                      <a:cxn ang="0">
                        <a:pos x="31" y="93"/>
                      </a:cxn>
                      <a:cxn ang="0">
                        <a:pos x="36" y="113"/>
                      </a:cxn>
                      <a:cxn ang="0">
                        <a:pos x="40" y="133"/>
                      </a:cxn>
                      <a:cxn ang="0">
                        <a:pos x="43" y="153"/>
                      </a:cxn>
                      <a:cxn ang="0">
                        <a:pos x="48" y="173"/>
                      </a:cxn>
                      <a:cxn ang="0">
                        <a:pos x="49" y="187"/>
                      </a:cxn>
                      <a:cxn ang="0">
                        <a:pos x="51" y="200"/>
                      </a:cxn>
                      <a:cxn ang="0">
                        <a:pos x="54" y="222"/>
                      </a:cxn>
                      <a:cxn ang="0">
                        <a:pos x="55" y="237"/>
                      </a:cxn>
                      <a:cxn ang="0">
                        <a:pos x="55" y="254"/>
                      </a:cxn>
                      <a:cxn ang="0">
                        <a:pos x="55" y="275"/>
                      </a:cxn>
                      <a:cxn ang="0">
                        <a:pos x="55" y="303"/>
                      </a:cxn>
                      <a:cxn ang="0">
                        <a:pos x="37" y="303"/>
                      </a:cxn>
                      <a:cxn ang="0">
                        <a:pos x="37" y="283"/>
                      </a:cxn>
                      <a:cxn ang="0">
                        <a:pos x="37" y="263"/>
                      </a:cxn>
                      <a:cxn ang="0">
                        <a:pos x="37" y="246"/>
                      </a:cxn>
                      <a:cxn ang="0">
                        <a:pos x="36" y="232"/>
                      </a:cxn>
                      <a:cxn ang="0">
                        <a:pos x="36" y="216"/>
                      </a:cxn>
                      <a:cxn ang="0">
                        <a:pos x="34" y="196"/>
                      </a:cxn>
                      <a:cxn ang="0">
                        <a:pos x="30" y="172"/>
                      </a:cxn>
                      <a:cxn ang="0">
                        <a:pos x="27" y="155"/>
                      </a:cxn>
                      <a:cxn ang="0">
                        <a:pos x="22" y="136"/>
                      </a:cxn>
                      <a:cxn ang="0">
                        <a:pos x="18" y="117"/>
                      </a:cxn>
                      <a:cxn ang="0">
                        <a:pos x="12" y="96"/>
                      </a:cxn>
                      <a:cxn ang="0">
                        <a:pos x="9" y="82"/>
                      </a:cxn>
                      <a:cxn ang="0">
                        <a:pos x="4" y="60"/>
                      </a:cxn>
                      <a:cxn ang="0">
                        <a:pos x="0" y="36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56" h="304">
                        <a:moveTo>
                          <a:pt x="0" y="0"/>
                        </a:moveTo>
                        <a:lnTo>
                          <a:pt x="15" y="34"/>
                        </a:lnTo>
                        <a:lnTo>
                          <a:pt x="19" y="55"/>
                        </a:lnTo>
                        <a:lnTo>
                          <a:pt x="27" y="76"/>
                        </a:lnTo>
                        <a:lnTo>
                          <a:pt x="31" y="93"/>
                        </a:lnTo>
                        <a:lnTo>
                          <a:pt x="36" y="113"/>
                        </a:lnTo>
                        <a:lnTo>
                          <a:pt x="40" y="133"/>
                        </a:lnTo>
                        <a:lnTo>
                          <a:pt x="43" y="153"/>
                        </a:lnTo>
                        <a:lnTo>
                          <a:pt x="48" y="173"/>
                        </a:lnTo>
                        <a:lnTo>
                          <a:pt x="49" y="187"/>
                        </a:lnTo>
                        <a:lnTo>
                          <a:pt x="51" y="200"/>
                        </a:lnTo>
                        <a:lnTo>
                          <a:pt x="54" y="222"/>
                        </a:lnTo>
                        <a:lnTo>
                          <a:pt x="55" y="237"/>
                        </a:lnTo>
                        <a:lnTo>
                          <a:pt x="55" y="254"/>
                        </a:lnTo>
                        <a:lnTo>
                          <a:pt x="55" y="275"/>
                        </a:lnTo>
                        <a:lnTo>
                          <a:pt x="55" y="303"/>
                        </a:lnTo>
                        <a:lnTo>
                          <a:pt x="37" y="303"/>
                        </a:lnTo>
                        <a:lnTo>
                          <a:pt x="37" y="283"/>
                        </a:lnTo>
                        <a:lnTo>
                          <a:pt x="37" y="263"/>
                        </a:lnTo>
                        <a:lnTo>
                          <a:pt x="37" y="246"/>
                        </a:lnTo>
                        <a:lnTo>
                          <a:pt x="36" y="232"/>
                        </a:lnTo>
                        <a:lnTo>
                          <a:pt x="36" y="216"/>
                        </a:lnTo>
                        <a:lnTo>
                          <a:pt x="34" y="196"/>
                        </a:lnTo>
                        <a:lnTo>
                          <a:pt x="30" y="172"/>
                        </a:lnTo>
                        <a:lnTo>
                          <a:pt x="27" y="155"/>
                        </a:lnTo>
                        <a:lnTo>
                          <a:pt x="22" y="136"/>
                        </a:lnTo>
                        <a:lnTo>
                          <a:pt x="18" y="117"/>
                        </a:lnTo>
                        <a:lnTo>
                          <a:pt x="12" y="96"/>
                        </a:lnTo>
                        <a:lnTo>
                          <a:pt x="9" y="82"/>
                        </a:lnTo>
                        <a:lnTo>
                          <a:pt x="4" y="60"/>
                        </a:lnTo>
                        <a:lnTo>
                          <a:pt x="0" y="36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rgbClr val="402000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151" name="Freeform 143"/>
                  <p:cNvSpPr>
                    <a:spLocks/>
                  </p:cNvSpPr>
                  <p:nvPr/>
                </p:nvSpPr>
                <p:spPr bwMode="auto">
                  <a:xfrm>
                    <a:off x="2612" y="3116"/>
                    <a:ext cx="26" cy="13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" y="24"/>
                      </a:cxn>
                      <a:cxn ang="0">
                        <a:pos x="9" y="45"/>
                      </a:cxn>
                      <a:cxn ang="0">
                        <a:pos x="10" y="63"/>
                      </a:cxn>
                      <a:cxn ang="0">
                        <a:pos x="16" y="87"/>
                      </a:cxn>
                      <a:cxn ang="0">
                        <a:pos x="19" y="114"/>
                      </a:cxn>
                      <a:cxn ang="0">
                        <a:pos x="25" y="132"/>
                      </a:cxn>
                      <a:cxn ang="0">
                        <a:pos x="24" y="113"/>
                      </a:cxn>
                      <a:cxn ang="0">
                        <a:pos x="16" y="80"/>
                      </a:cxn>
                      <a:cxn ang="0">
                        <a:pos x="12" y="53"/>
                      </a:cxn>
                      <a:cxn ang="0">
                        <a:pos x="6" y="32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26" h="133">
                        <a:moveTo>
                          <a:pt x="0" y="0"/>
                        </a:moveTo>
                        <a:lnTo>
                          <a:pt x="4" y="24"/>
                        </a:lnTo>
                        <a:lnTo>
                          <a:pt x="9" y="45"/>
                        </a:lnTo>
                        <a:lnTo>
                          <a:pt x="10" y="63"/>
                        </a:lnTo>
                        <a:lnTo>
                          <a:pt x="16" y="87"/>
                        </a:lnTo>
                        <a:lnTo>
                          <a:pt x="19" y="114"/>
                        </a:lnTo>
                        <a:lnTo>
                          <a:pt x="25" y="132"/>
                        </a:lnTo>
                        <a:lnTo>
                          <a:pt x="24" y="113"/>
                        </a:lnTo>
                        <a:lnTo>
                          <a:pt x="16" y="80"/>
                        </a:lnTo>
                        <a:lnTo>
                          <a:pt x="12" y="53"/>
                        </a:lnTo>
                        <a:lnTo>
                          <a:pt x="6" y="32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>
                    <a:outerShdw dist="107763" dir="2700000" algn="ctr" rotWithShape="0">
                      <a:schemeClr val="accent2">
                        <a:alpha val="50000"/>
                      </a:schemeClr>
                    </a:outerShdw>
                  </a:effectLst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</p:grpSp>
        <p:grpSp>
          <p:nvGrpSpPr>
            <p:cNvPr id="43152" name="Group 144"/>
            <p:cNvGrpSpPr>
              <a:grpSpLocks/>
            </p:cNvGrpSpPr>
            <p:nvPr/>
          </p:nvGrpSpPr>
          <p:grpSpPr bwMode="auto">
            <a:xfrm>
              <a:off x="2663" y="3042"/>
              <a:ext cx="266" cy="331"/>
              <a:chOff x="2663" y="3042"/>
              <a:chExt cx="266" cy="331"/>
            </a:xfrm>
          </p:grpSpPr>
          <p:grpSp>
            <p:nvGrpSpPr>
              <p:cNvPr id="43153" name="Group 145"/>
              <p:cNvGrpSpPr>
                <a:grpSpLocks/>
              </p:cNvGrpSpPr>
              <p:nvPr/>
            </p:nvGrpSpPr>
            <p:grpSpPr bwMode="auto">
              <a:xfrm>
                <a:off x="2750" y="3042"/>
                <a:ext cx="43" cy="331"/>
                <a:chOff x="2750" y="3042"/>
                <a:chExt cx="43" cy="331"/>
              </a:xfrm>
            </p:grpSpPr>
            <p:sp>
              <p:nvSpPr>
                <p:cNvPr id="43154" name="Freeform 146"/>
                <p:cNvSpPr>
                  <a:spLocks/>
                </p:cNvSpPr>
                <p:nvPr/>
              </p:nvSpPr>
              <p:spPr bwMode="auto">
                <a:xfrm>
                  <a:off x="2753" y="3042"/>
                  <a:ext cx="40" cy="331"/>
                </a:xfrm>
                <a:custGeom>
                  <a:avLst/>
                  <a:gdLst/>
                  <a:ahLst/>
                  <a:cxnLst>
                    <a:cxn ang="0">
                      <a:pos x="5" y="5"/>
                    </a:cxn>
                    <a:cxn ang="0">
                      <a:pos x="39" y="330"/>
                    </a:cxn>
                    <a:cxn ang="0">
                      <a:pos x="35" y="329"/>
                    </a:cxn>
                    <a:cxn ang="0">
                      <a:pos x="0" y="0"/>
                    </a:cxn>
                    <a:cxn ang="0">
                      <a:pos x="5" y="5"/>
                    </a:cxn>
                  </a:cxnLst>
                  <a:rect l="0" t="0" r="r" b="b"/>
                  <a:pathLst>
                    <a:path w="40" h="331">
                      <a:moveTo>
                        <a:pt x="5" y="5"/>
                      </a:moveTo>
                      <a:lnTo>
                        <a:pt x="39" y="330"/>
                      </a:lnTo>
                      <a:lnTo>
                        <a:pt x="35" y="329"/>
                      </a:lnTo>
                      <a:lnTo>
                        <a:pt x="0" y="0"/>
                      </a:lnTo>
                      <a:lnTo>
                        <a:pt x="5" y="5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43155" name="Group 147"/>
                <p:cNvGrpSpPr>
                  <a:grpSpLocks/>
                </p:cNvGrpSpPr>
                <p:nvPr/>
              </p:nvGrpSpPr>
              <p:grpSpPr bwMode="auto">
                <a:xfrm>
                  <a:off x="2750" y="3074"/>
                  <a:ext cx="43" cy="83"/>
                  <a:chOff x="2750" y="3074"/>
                  <a:chExt cx="43" cy="83"/>
                </a:xfrm>
              </p:grpSpPr>
              <p:sp>
                <p:nvSpPr>
                  <p:cNvPr id="43156" name="Freeform 148"/>
                  <p:cNvSpPr>
                    <a:spLocks/>
                  </p:cNvSpPr>
                  <p:nvPr/>
                </p:nvSpPr>
                <p:spPr bwMode="auto">
                  <a:xfrm>
                    <a:off x="2750" y="3074"/>
                    <a:ext cx="25" cy="83"/>
                  </a:xfrm>
                  <a:custGeom>
                    <a:avLst/>
                    <a:gdLst/>
                    <a:ahLst/>
                    <a:cxnLst>
                      <a:cxn ang="0">
                        <a:pos x="14" y="1"/>
                      </a:cxn>
                      <a:cxn ang="0">
                        <a:pos x="17" y="2"/>
                      </a:cxn>
                      <a:cxn ang="0">
                        <a:pos x="18" y="5"/>
                      </a:cxn>
                      <a:cxn ang="0">
                        <a:pos x="24" y="74"/>
                      </a:cxn>
                      <a:cxn ang="0">
                        <a:pos x="23" y="77"/>
                      </a:cxn>
                      <a:cxn ang="0">
                        <a:pos x="20" y="80"/>
                      </a:cxn>
                      <a:cxn ang="0">
                        <a:pos x="17" y="82"/>
                      </a:cxn>
                      <a:cxn ang="0">
                        <a:pos x="12" y="82"/>
                      </a:cxn>
                      <a:cxn ang="0">
                        <a:pos x="9" y="80"/>
                      </a:cxn>
                      <a:cxn ang="0">
                        <a:pos x="6" y="80"/>
                      </a:cxn>
                      <a:cxn ang="0">
                        <a:pos x="3" y="76"/>
                      </a:cxn>
                      <a:cxn ang="0">
                        <a:pos x="0" y="8"/>
                      </a:cxn>
                      <a:cxn ang="0">
                        <a:pos x="0" y="4"/>
                      </a:cxn>
                      <a:cxn ang="0">
                        <a:pos x="0" y="2"/>
                      </a:cxn>
                      <a:cxn ang="0">
                        <a:pos x="5" y="0"/>
                      </a:cxn>
                      <a:cxn ang="0">
                        <a:pos x="9" y="0"/>
                      </a:cxn>
                      <a:cxn ang="0">
                        <a:pos x="14" y="1"/>
                      </a:cxn>
                    </a:cxnLst>
                    <a:rect l="0" t="0" r="r" b="b"/>
                    <a:pathLst>
                      <a:path w="25" h="83">
                        <a:moveTo>
                          <a:pt x="14" y="1"/>
                        </a:moveTo>
                        <a:lnTo>
                          <a:pt x="17" y="2"/>
                        </a:lnTo>
                        <a:lnTo>
                          <a:pt x="18" y="5"/>
                        </a:lnTo>
                        <a:lnTo>
                          <a:pt x="24" y="74"/>
                        </a:lnTo>
                        <a:lnTo>
                          <a:pt x="23" y="77"/>
                        </a:lnTo>
                        <a:lnTo>
                          <a:pt x="20" y="80"/>
                        </a:lnTo>
                        <a:lnTo>
                          <a:pt x="17" y="82"/>
                        </a:lnTo>
                        <a:lnTo>
                          <a:pt x="12" y="82"/>
                        </a:lnTo>
                        <a:lnTo>
                          <a:pt x="9" y="80"/>
                        </a:lnTo>
                        <a:lnTo>
                          <a:pt x="6" y="80"/>
                        </a:lnTo>
                        <a:lnTo>
                          <a:pt x="3" y="76"/>
                        </a:lnTo>
                        <a:lnTo>
                          <a:pt x="0" y="8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5" y="0"/>
                        </a:lnTo>
                        <a:lnTo>
                          <a:pt x="9" y="0"/>
                        </a:lnTo>
                        <a:lnTo>
                          <a:pt x="14" y="1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157" name="Freeform 149"/>
                  <p:cNvSpPr>
                    <a:spLocks/>
                  </p:cNvSpPr>
                  <p:nvPr/>
                </p:nvSpPr>
                <p:spPr bwMode="auto">
                  <a:xfrm>
                    <a:off x="2768" y="3077"/>
                    <a:ext cx="25" cy="75"/>
                  </a:xfrm>
                  <a:custGeom>
                    <a:avLst/>
                    <a:gdLst/>
                    <a:ahLst/>
                    <a:cxnLst>
                      <a:cxn ang="0">
                        <a:pos x="6" y="2"/>
                      </a:cxn>
                      <a:cxn ang="0">
                        <a:pos x="24" y="71"/>
                      </a:cxn>
                      <a:cxn ang="0">
                        <a:pos x="18" y="74"/>
                      </a:cxn>
                      <a:cxn ang="0">
                        <a:pos x="0" y="0"/>
                      </a:cxn>
                      <a:cxn ang="0">
                        <a:pos x="6" y="2"/>
                      </a:cxn>
                    </a:cxnLst>
                    <a:rect l="0" t="0" r="r" b="b"/>
                    <a:pathLst>
                      <a:path w="25" h="75">
                        <a:moveTo>
                          <a:pt x="6" y="2"/>
                        </a:moveTo>
                        <a:lnTo>
                          <a:pt x="24" y="71"/>
                        </a:lnTo>
                        <a:lnTo>
                          <a:pt x="18" y="74"/>
                        </a:lnTo>
                        <a:lnTo>
                          <a:pt x="0" y="0"/>
                        </a:lnTo>
                        <a:lnTo>
                          <a:pt x="6" y="2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43158" name="Group 150"/>
              <p:cNvGrpSpPr>
                <a:grpSpLocks/>
              </p:cNvGrpSpPr>
              <p:nvPr/>
            </p:nvGrpSpPr>
            <p:grpSpPr bwMode="auto">
              <a:xfrm>
                <a:off x="2663" y="3130"/>
                <a:ext cx="130" cy="243"/>
                <a:chOff x="2663" y="3130"/>
                <a:chExt cx="130" cy="243"/>
              </a:xfrm>
            </p:grpSpPr>
            <p:sp>
              <p:nvSpPr>
                <p:cNvPr id="43159" name="Freeform 151"/>
                <p:cNvSpPr>
                  <a:spLocks/>
                </p:cNvSpPr>
                <p:nvPr/>
              </p:nvSpPr>
              <p:spPr bwMode="auto">
                <a:xfrm>
                  <a:off x="2663" y="3130"/>
                  <a:ext cx="130" cy="243"/>
                </a:xfrm>
                <a:custGeom>
                  <a:avLst/>
                  <a:gdLst/>
                  <a:ahLst/>
                  <a:cxnLst>
                    <a:cxn ang="0">
                      <a:pos x="129" y="242"/>
                    </a:cxn>
                    <a:cxn ang="0">
                      <a:pos x="125" y="226"/>
                    </a:cxn>
                    <a:cxn ang="0">
                      <a:pos x="122" y="208"/>
                    </a:cxn>
                    <a:cxn ang="0">
                      <a:pos x="116" y="181"/>
                    </a:cxn>
                    <a:cxn ang="0">
                      <a:pos x="107" y="157"/>
                    </a:cxn>
                    <a:cxn ang="0">
                      <a:pos x="101" y="141"/>
                    </a:cxn>
                    <a:cxn ang="0">
                      <a:pos x="95" y="127"/>
                    </a:cxn>
                    <a:cxn ang="0">
                      <a:pos x="87" y="112"/>
                    </a:cxn>
                    <a:cxn ang="0">
                      <a:pos x="80" y="94"/>
                    </a:cxn>
                    <a:cxn ang="0">
                      <a:pos x="69" y="73"/>
                    </a:cxn>
                    <a:cxn ang="0">
                      <a:pos x="60" y="61"/>
                    </a:cxn>
                    <a:cxn ang="0">
                      <a:pos x="53" y="49"/>
                    </a:cxn>
                    <a:cxn ang="0">
                      <a:pos x="48" y="42"/>
                    </a:cxn>
                    <a:cxn ang="0">
                      <a:pos x="38" y="31"/>
                    </a:cxn>
                    <a:cxn ang="0">
                      <a:pos x="29" y="24"/>
                    </a:cxn>
                    <a:cxn ang="0">
                      <a:pos x="21" y="16"/>
                    </a:cxn>
                    <a:cxn ang="0">
                      <a:pos x="0" y="0"/>
                    </a:cxn>
                    <a:cxn ang="0">
                      <a:pos x="17" y="25"/>
                    </a:cxn>
                    <a:cxn ang="0">
                      <a:pos x="23" y="33"/>
                    </a:cxn>
                    <a:cxn ang="0">
                      <a:pos x="29" y="40"/>
                    </a:cxn>
                    <a:cxn ang="0">
                      <a:pos x="36" y="51"/>
                    </a:cxn>
                    <a:cxn ang="0">
                      <a:pos x="44" y="61"/>
                    </a:cxn>
                    <a:cxn ang="0">
                      <a:pos x="50" y="72"/>
                    </a:cxn>
                    <a:cxn ang="0">
                      <a:pos x="57" y="85"/>
                    </a:cxn>
                    <a:cxn ang="0">
                      <a:pos x="66" y="103"/>
                    </a:cxn>
                    <a:cxn ang="0">
                      <a:pos x="74" y="118"/>
                    </a:cxn>
                    <a:cxn ang="0">
                      <a:pos x="83" y="136"/>
                    </a:cxn>
                    <a:cxn ang="0">
                      <a:pos x="89" y="153"/>
                    </a:cxn>
                    <a:cxn ang="0">
                      <a:pos x="96" y="172"/>
                    </a:cxn>
                    <a:cxn ang="0">
                      <a:pos x="102" y="189"/>
                    </a:cxn>
                    <a:cxn ang="0">
                      <a:pos x="107" y="211"/>
                    </a:cxn>
                    <a:cxn ang="0">
                      <a:pos x="111" y="228"/>
                    </a:cxn>
                    <a:cxn ang="0">
                      <a:pos x="114" y="242"/>
                    </a:cxn>
                    <a:cxn ang="0">
                      <a:pos x="129" y="242"/>
                    </a:cxn>
                  </a:cxnLst>
                  <a:rect l="0" t="0" r="r" b="b"/>
                  <a:pathLst>
                    <a:path w="130" h="243">
                      <a:moveTo>
                        <a:pt x="129" y="242"/>
                      </a:moveTo>
                      <a:lnTo>
                        <a:pt x="125" y="226"/>
                      </a:lnTo>
                      <a:lnTo>
                        <a:pt x="122" y="208"/>
                      </a:lnTo>
                      <a:lnTo>
                        <a:pt x="116" y="181"/>
                      </a:lnTo>
                      <a:lnTo>
                        <a:pt x="107" y="157"/>
                      </a:lnTo>
                      <a:lnTo>
                        <a:pt x="101" y="141"/>
                      </a:lnTo>
                      <a:lnTo>
                        <a:pt x="95" y="127"/>
                      </a:lnTo>
                      <a:lnTo>
                        <a:pt x="87" y="112"/>
                      </a:lnTo>
                      <a:lnTo>
                        <a:pt x="80" y="94"/>
                      </a:lnTo>
                      <a:lnTo>
                        <a:pt x="69" y="73"/>
                      </a:lnTo>
                      <a:lnTo>
                        <a:pt x="60" y="61"/>
                      </a:lnTo>
                      <a:lnTo>
                        <a:pt x="53" y="49"/>
                      </a:lnTo>
                      <a:lnTo>
                        <a:pt x="48" y="42"/>
                      </a:lnTo>
                      <a:lnTo>
                        <a:pt x="38" y="31"/>
                      </a:lnTo>
                      <a:lnTo>
                        <a:pt x="29" y="24"/>
                      </a:lnTo>
                      <a:lnTo>
                        <a:pt x="21" y="16"/>
                      </a:lnTo>
                      <a:lnTo>
                        <a:pt x="0" y="0"/>
                      </a:lnTo>
                      <a:lnTo>
                        <a:pt x="17" y="25"/>
                      </a:lnTo>
                      <a:lnTo>
                        <a:pt x="23" y="33"/>
                      </a:lnTo>
                      <a:lnTo>
                        <a:pt x="29" y="40"/>
                      </a:lnTo>
                      <a:lnTo>
                        <a:pt x="36" y="51"/>
                      </a:lnTo>
                      <a:lnTo>
                        <a:pt x="44" y="61"/>
                      </a:lnTo>
                      <a:lnTo>
                        <a:pt x="50" y="72"/>
                      </a:lnTo>
                      <a:lnTo>
                        <a:pt x="57" y="85"/>
                      </a:lnTo>
                      <a:lnTo>
                        <a:pt x="66" y="103"/>
                      </a:lnTo>
                      <a:lnTo>
                        <a:pt x="74" y="118"/>
                      </a:lnTo>
                      <a:lnTo>
                        <a:pt x="83" y="136"/>
                      </a:lnTo>
                      <a:lnTo>
                        <a:pt x="89" y="153"/>
                      </a:lnTo>
                      <a:lnTo>
                        <a:pt x="96" y="172"/>
                      </a:lnTo>
                      <a:lnTo>
                        <a:pt x="102" y="189"/>
                      </a:lnTo>
                      <a:lnTo>
                        <a:pt x="107" y="211"/>
                      </a:lnTo>
                      <a:lnTo>
                        <a:pt x="111" y="228"/>
                      </a:lnTo>
                      <a:lnTo>
                        <a:pt x="114" y="242"/>
                      </a:lnTo>
                      <a:lnTo>
                        <a:pt x="129" y="242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160" name="Freeform 152"/>
                <p:cNvSpPr>
                  <a:spLocks/>
                </p:cNvSpPr>
                <p:nvPr/>
              </p:nvSpPr>
              <p:spPr bwMode="auto">
                <a:xfrm>
                  <a:off x="2690" y="3161"/>
                  <a:ext cx="56" cy="103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3" y="19"/>
                    </a:cxn>
                    <a:cxn ang="0">
                      <a:pos x="27" y="36"/>
                    </a:cxn>
                    <a:cxn ang="0">
                      <a:pos x="34" y="56"/>
                    </a:cxn>
                    <a:cxn ang="0">
                      <a:pos x="46" y="84"/>
                    </a:cxn>
                    <a:cxn ang="0">
                      <a:pos x="55" y="102"/>
                    </a:cxn>
                    <a:cxn ang="0">
                      <a:pos x="46" y="81"/>
                    </a:cxn>
                    <a:cxn ang="0">
                      <a:pos x="40" y="64"/>
                    </a:cxn>
                    <a:cxn ang="0">
                      <a:pos x="34" y="48"/>
                    </a:cxn>
                    <a:cxn ang="0">
                      <a:pos x="27" y="33"/>
                    </a:cxn>
                    <a:cxn ang="0">
                      <a:pos x="16" y="19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56" h="103">
                      <a:moveTo>
                        <a:pt x="0" y="0"/>
                      </a:moveTo>
                      <a:lnTo>
                        <a:pt x="13" y="19"/>
                      </a:lnTo>
                      <a:lnTo>
                        <a:pt x="27" y="36"/>
                      </a:lnTo>
                      <a:lnTo>
                        <a:pt x="34" y="56"/>
                      </a:lnTo>
                      <a:lnTo>
                        <a:pt x="46" y="84"/>
                      </a:lnTo>
                      <a:lnTo>
                        <a:pt x="55" y="102"/>
                      </a:lnTo>
                      <a:lnTo>
                        <a:pt x="46" y="81"/>
                      </a:lnTo>
                      <a:lnTo>
                        <a:pt x="40" y="64"/>
                      </a:lnTo>
                      <a:lnTo>
                        <a:pt x="34" y="48"/>
                      </a:lnTo>
                      <a:lnTo>
                        <a:pt x="27" y="33"/>
                      </a:lnTo>
                      <a:lnTo>
                        <a:pt x="16" y="19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43161" name="Group 153"/>
              <p:cNvGrpSpPr>
                <a:grpSpLocks/>
              </p:cNvGrpSpPr>
              <p:nvPr/>
            </p:nvGrpSpPr>
            <p:grpSpPr bwMode="auto">
              <a:xfrm>
                <a:off x="2796" y="3143"/>
                <a:ext cx="133" cy="230"/>
                <a:chOff x="2796" y="3143"/>
                <a:chExt cx="133" cy="230"/>
              </a:xfrm>
            </p:grpSpPr>
            <p:sp>
              <p:nvSpPr>
                <p:cNvPr id="43162" name="Freeform 154"/>
                <p:cNvSpPr>
                  <a:spLocks/>
                </p:cNvSpPr>
                <p:nvPr/>
              </p:nvSpPr>
              <p:spPr bwMode="auto">
                <a:xfrm>
                  <a:off x="2796" y="3143"/>
                  <a:ext cx="133" cy="230"/>
                </a:xfrm>
                <a:custGeom>
                  <a:avLst/>
                  <a:gdLst/>
                  <a:ahLst/>
                  <a:cxnLst>
                    <a:cxn ang="0">
                      <a:pos x="0" y="229"/>
                    </a:cxn>
                    <a:cxn ang="0">
                      <a:pos x="2" y="199"/>
                    </a:cxn>
                    <a:cxn ang="0">
                      <a:pos x="5" y="179"/>
                    </a:cxn>
                    <a:cxn ang="0">
                      <a:pos x="5" y="161"/>
                    </a:cxn>
                    <a:cxn ang="0">
                      <a:pos x="9" y="142"/>
                    </a:cxn>
                    <a:cxn ang="0">
                      <a:pos x="14" y="127"/>
                    </a:cxn>
                    <a:cxn ang="0">
                      <a:pos x="18" y="106"/>
                    </a:cxn>
                    <a:cxn ang="0">
                      <a:pos x="23" y="88"/>
                    </a:cxn>
                    <a:cxn ang="0">
                      <a:pos x="29" y="74"/>
                    </a:cxn>
                    <a:cxn ang="0">
                      <a:pos x="35" y="64"/>
                    </a:cxn>
                    <a:cxn ang="0">
                      <a:pos x="41" y="53"/>
                    </a:cxn>
                    <a:cxn ang="0">
                      <a:pos x="50" y="40"/>
                    </a:cxn>
                    <a:cxn ang="0">
                      <a:pos x="59" y="29"/>
                    </a:cxn>
                    <a:cxn ang="0">
                      <a:pos x="69" y="19"/>
                    </a:cxn>
                    <a:cxn ang="0">
                      <a:pos x="78" y="11"/>
                    </a:cxn>
                    <a:cxn ang="0">
                      <a:pos x="89" y="5"/>
                    </a:cxn>
                    <a:cxn ang="0">
                      <a:pos x="98" y="2"/>
                    </a:cxn>
                    <a:cxn ang="0">
                      <a:pos x="108" y="1"/>
                    </a:cxn>
                    <a:cxn ang="0">
                      <a:pos x="116" y="0"/>
                    </a:cxn>
                    <a:cxn ang="0">
                      <a:pos x="132" y="2"/>
                    </a:cxn>
                    <a:cxn ang="0">
                      <a:pos x="111" y="7"/>
                    </a:cxn>
                    <a:cxn ang="0">
                      <a:pos x="104" y="11"/>
                    </a:cxn>
                    <a:cxn ang="0">
                      <a:pos x="95" y="16"/>
                    </a:cxn>
                    <a:cxn ang="0">
                      <a:pos x="87" y="22"/>
                    </a:cxn>
                    <a:cxn ang="0">
                      <a:pos x="77" y="29"/>
                    </a:cxn>
                    <a:cxn ang="0">
                      <a:pos x="69" y="37"/>
                    </a:cxn>
                    <a:cxn ang="0">
                      <a:pos x="62" y="47"/>
                    </a:cxn>
                    <a:cxn ang="0">
                      <a:pos x="54" y="58"/>
                    </a:cxn>
                    <a:cxn ang="0">
                      <a:pos x="48" y="67"/>
                    </a:cxn>
                    <a:cxn ang="0">
                      <a:pos x="42" y="77"/>
                    </a:cxn>
                    <a:cxn ang="0">
                      <a:pos x="36" y="89"/>
                    </a:cxn>
                    <a:cxn ang="0">
                      <a:pos x="30" y="104"/>
                    </a:cxn>
                    <a:cxn ang="0">
                      <a:pos x="26" y="122"/>
                    </a:cxn>
                    <a:cxn ang="0">
                      <a:pos x="21" y="140"/>
                    </a:cxn>
                    <a:cxn ang="0">
                      <a:pos x="18" y="157"/>
                    </a:cxn>
                    <a:cxn ang="0">
                      <a:pos x="17" y="173"/>
                    </a:cxn>
                    <a:cxn ang="0">
                      <a:pos x="14" y="194"/>
                    </a:cxn>
                    <a:cxn ang="0">
                      <a:pos x="12" y="212"/>
                    </a:cxn>
                    <a:cxn ang="0">
                      <a:pos x="12" y="229"/>
                    </a:cxn>
                    <a:cxn ang="0">
                      <a:pos x="0" y="229"/>
                    </a:cxn>
                  </a:cxnLst>
                  <a:rect l="0" t="0" r="r" b="b"/>
                  <a:pathLst>
                    <a:path w="133" h="230">
                      <a:moveTo>
                        <a:pt x="0" y="229"/>
                      </a:moveTo>
                      <a:lnTo>
                        <a:pt x="2" y="199"/>
                      </a:lnTo>
                      <a:lnTo>
                        <a:pt x="5" y="179"/>
                      </a:lnTo>
                      <a:lnTo>
                        <a:pt x="5" y="161"/>
                      </a:lnTo>
                      <a:lnTo>
                        <a:pt x="9" y="142"/>
                      </a:lnTo>
                      <a:lnTo>
                        <a:pt x="14" y="127"/>
                      </a:lnTo>
                      <a:lnTo>
                        <a:pt x="18" y="106"/>
                      </a:lnTo>
                      <a:lnTo>
                        <a:pt x="23" y="88"/>
                      </a:lnTo>
                      <a:lnTo>
                        <a:pt x="29" y="74"/>
                      </a:lnTo>
                      <a:lnTo>
                        <a:pt x="35" y="64"/>
                      </a:lnTo>
                      <a:lnTo>
                        <a:pt x="41" y="53"/>
                      </a:lnTo>
                      <a:lnTo>
                        <a:pt x="50" y="40"/>
                      </a:lnTo>
                      <a:lnTo>
                        <a:pt x="59" y="29"/>
                      </a:lnTo>
                      <a:lnTo>
                        <a:pt x="69" y="19"/>
                      </a:lnTo>
                      <a:lnTo>
                        <a:pt x="78" y="11"/>
                      </a:lnTo>
                      <a:lnTo>
                        <a:pt x="89" y="5"/>
                      </a:lnTo>
                      <a:lnTo>
                        <a:pt x="98" y="2"/>
                      </a:lnTo>
                      <a:lnTo>
                        <a:pt x="108" y="1"/>
                      </a:lnTo>
                      <a:lnTo>
                        <a:pt x="116" y="0"/>
                      </a:lnTo>
                      <a:lnTo>
                        <a:pt x="132" y="2"/>
                      </a:lnTo>
                      <a:lnTo>
                        <a:pt x="111" y="7"/>
                      </a:lnTo>
                      <a:lnTo>
                        <a:pt x="104" y="11"/>
                      </a:lnTo>
                      <a:lnTo>
                        <a:pt x="95" y="16"/>
                      </a:lnTo>
                      <a:lnTo>
                        <a:pt x="87" y="22"/>
                      </a:lnTo>
                      <a:lnTo>
                        <a:pt x="77" y="29"/>
                      </a:lnTo>
                      <a:lnTo>
                        <a:pt x="69" y="37"/>
                      </a:lnTo>
                      <a:lnTo>
                        <a:pt x="62" y="47"/>
                      </a:lnTo>
                      <a:lnTo>
                        <a:pt x="54" y="58"/>
                      </a:lnTo>
                      <a:lnTo>
                        <a:pt x="48" y="67"/>
                      </a:lnTo>
                      <a:lnTo>
                        <a:pt x="42" y="77"/>
                      </a:lnTo>
                      <a:lnTo>
                        <a:pt x="36" y="89"/>
                      </a:lnTo>
                      <a:lnTo>
                        <a:pt x="30" y="104"/>
                      </a:lnTo>
                      <a:lnTo>
                        <a:pt x="26" y="122"/>
                      </a:lnTo>
                      <a:lnTo>
                        <a:pt x="21" y="140"/>
                      </a:lnTo>
                      <a:lnTo>
                        <a:pt x="18" y="157"/>
                      </a:lnTo>
                      <a:lnTo>
                        <a:pt x="17" y="173"/>
                      </a:lnTo>
                      <a:lnTo>
                        <a:pt x="14" y="194"/>
                      </a:lnTo>
                      <a:lnTo>
                        <a:pt x="12" y="212"/>
                      </a:lnTo>
                      <a:lnTo>
                        <a:pt x="12" y="229"/>
                      </a:lnTo>
                      <a:lnTo>
                        <a:pt x="0" y="229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163" name="Freeform 155"/>
                <p:cNvSpPr>
                  <a:spLocks/>
                </p:cNvSpPr>
                <p:nvPr/>
              </p:nvSpPr>
              <p:spPr bwMode="auto">
                <a:xfrm>
                  <a:off x="2816" y="3146"/>
                  <a:ext cx="79" cy="121"/>
                </a:xfrm>
                <a:custGeom>
                  <a:avLst/>
                  <a:gdLst/>
                  <a:ahLst/>
                  <a:cxnLst>
                    <a:cxn ang="0">
                      <a:pos x="78" y="0"/>
                    </a:cxn>
                    <a:cxn ang="0">
                      <a:pos x="63" y="7"/>
                    </a:cxn>
                    <a:cxn ang="0">
                      <a:pos x="50" y="18"/>
                    </a:cxn>
                    <a:cxn ang="0">
                      <a:pos x="39" y="32"/>
                    </a:cxn>
                    <a:cxn ang="0">
                      <a:pos x="27" y="47"/>
                    </a:cxn>
                    <a:cxn ang="0">
                      <a:pos x="17" y="66"/>
                    </a:cxn>
                    <a:cxn ang="0">
                      <a:pos x="11" y="80"/>
                    </a:cxn>
                    <a:cxn ang="0">
                      <a:pos x="5" y="101"/>
                    </a:cxn>
                    <a:cxn ang="0">
                      <a:pos x="0" y="120"/>
                    </a:cxn>
                    <a:cxn ang="0">
                      <a:pos x="12" y="84"/>
                    </a:cxn>
                    <a:cxn ang="0">
                      <a:pos x="18" y="66"/>
                    </a:cxn>
                    <a:cxn ang="0">
                      <a:pos x="30" y="46"/>
                    </a:cxn>
                    <a:cxn ang="0">
                      <a:pos x="41" y="31"/>
                    </a:cxn>
                    <a:cxn ang="0">
                      <a:pos x="54" y="16"/>
                    </a:cxn>
                    <a:cxn ang="0">
                      <a:pos x="63" y="9"/>
                    </a:cxn>
                    <a:cxn ang="0">
                      <a:pos x="78" y="0"/>
                    </a:cxn>
                  </a:cxnLst>
                  <a:rect l="0" t="0" r="r" b="b"/>
                  <a:pathLst>
                    <a:path w="79" h="121">
                      <a:moveTo>
                        <a:pt x="78" y="0"/>
                      </a:moveTo>
                      <a:lnTo>
                        <a:pt x="63" y="7"/>
                      </a:lnTo>
                      <a:lnTo>
                        <a:pt x="50" y="18"/>
                      </a:lnTo>
                      <a:lnTo>
                        <a:pt x="39" y="32"/>
                      </a:lnTo>
                      <a:lnTo>
                        <a:pt x="27" y="47"/>
                      </a:lnTo>
                      <a:lnTo>
                        <a:pt x="17" y="66"/>
                      </a:lnTo>
                      <a:lnTo>
                        <a:pt x="11" y="80"/>
                      </a:lnTo>
                      <a:lnTo>
                        <a:pt x="5" y="101"/>
                      </a:lnTo>
                      <a:lnTo>
                        <a:pt x="0" y="120"/>
                      </a:lnTo>
                      <a:lnTo>
                        <a:pt x="12" y="84"/>
                      </a:lnTo>
                      <a:lnTo>
                        <a:pt x="18" y="66"/>
                      </a:lnTo>
                      <a:lnTo>
                        <a:pt x="30" y="46"/>
                      </a:lnTo>
                      <a:lnTo>
                        <a:pt x="41" y="31"/>
                      </a:lnTo>
                      <a:lnTo>
                        <a:pt x="54" y="16"/>
                      </a:lnTo>
                      <a:lnTo>
                        <a:pt x="63" y="9"/>
                      </a:lnTo>
                      <a:lnTo>
                        <a:pt x="78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  <p:grpSp>
            <p:nvGrpSpPr>
              <p:cNvPr id="43164" name="Group 156"/>
              <p:cNvGrpSpPr>
                <a:grpSpLocks/>
              </p:cNvGrpSpPr>
              <p:nvPr/>
            </p:nvGrpSpPr>
            <p:grpSpPr bwMode="auto">
              <a:xfrm>
                <a:off x="2786" y="3124"/>
                <a:ext cx="58" cy="249"/>
                <a:chOff x="2786" y="3124"/>
                <a:chExt cx="58" cy="249"/>
              </a:xfrm>
            </p:grpSpPr>
            <p:sp>
              <p:nvSpPr>
                <p:cNvPr id="43165" name="Freeform 157"/>
                <p:cNvSpPr>
                  <a:spLocks/>
                </p:cNvSpPr>
                <p:nvPr/>
              </p:nvSpPr>
              <p:spPr bwMode="auto">
                <a:xfrm>
                  <a:off x="2786" y="3124"/>
                  <a:ext cx="58" cy="249"/>
                </a:xfrm>
                <a:custGeom>
                  <a:avLst/>
                  <a:gdLst/>
                  <a:ahLst/>
                  <a:cxnLst>
                    <a:cxn ang="0">
                      <a:pos x="57" y="0"/>
                    </a:cxn>
                    <a:cxn ang="0">
                      <a:pos x="41" y="28"/>
                    </a:cxn>
                    <a:cxn ang="0">
                      <a:pos x="35" y="43"/>
                    </a:cxn>
                    <a:cxn ang="0">
                      <a:pos x="29" y="61"/>
                    </a:cxn>
                    <a:cxn ang="0">
                      <a:pos x="24" y="76"/>
                    </a:cxn>
                    <a:cxn ang="0">
                      <a:pos x="20" y="91"/>
                    </a:cxn>
                    <a:cxn ang="0">
                      <a:pos x="15" y="109"/>
                    </a:cxn>
                    <a:cxn ang="0">
                      <a:pos x="11" y="124"/>
                    </a:cxn>
                    <a:cxn ang="0">
                      <a:pos x="6" y="141"/>
                    </a:cxn>
                    <a:cxn ang="0">
                      <a:pos x="3" y="153"/>
                    </a:cxn>
                    <a:cxn ang="0">
                      <a:pos x="3" y="163"/>
                    </a:cxn>
                    <a:cxn ang="0">
                      <a:pos x="0" y="181"/>
                    </a:cxn>
                    <a:cxn ang="0">
                      <a:pos x="0" y="193"/>
                    </a:cxn>
                    <a:cxn ang="0">
                      <a:pos x="0" y="208"/>
                    </a:cxn>
                    <a:cxn ang="0">
                      <a:pos x="0" y="225"/>
                    </a:cxn>
                    <a:cxn ang="0">
                      <a:pos x="0" y="248"/>
                    </a:cxn>
                    <a:cxn ang="0">
                      <a:pos x="17" y="248"/>
                    </a:cxn>
                    <a:cxn ang="0">
                      <a:pos x="17" y="232"/>
                    </a:cxn>
                    <a:cxn ang="0">
                      <a:pos x="17" y="214"/>
                    </a:cxn>
                    <a:cxn ang="0">
                      <a:pos x="17" y="201"/>
                    </a:cxn>
                    <a:cxn ang="0">
                      <a:pos x="17" y="190"/>
                    </a:cxn>
                    <a:cxn ang="0">
                      <a:pos x="20" y="177"/>
                    </a:cxn>
                    <a:cxn ang="0">
                      <a:pos x="21" y="160"/>
                    </a:cxn>
                    <a:cxn ang="0">
                      <a:pos x="26" y="141"/>
                    </a:cxn>
                    <a:cxn ang="0">
                      <a:pos x="30" y="127"/>
                    </a:cxn>
                    <a:cxn ang="0">
                      <a:pos x="33" y="111"/>
                    </a:cxn>
                    <a:cxn ang="0">
                      <a:pos x="39" y="96"/>
                    </a:cxn>
                    <a:cxn ang="0">
                      <a:pos x="44" y="79"/>
                    </a:cxn>
                    <a:cxn ang="0">
                      <a:pos x="48" y="67"/>
                    </a:cxn>
                    <a:cxn ang="0">
                      <a:pos x="53" y="49"/>
                    </a:cxn>
                    <a:cxn ang="0">
                      <a:pos x="56" y="28"/>
                    </a:cxn>
                    <a:cxn ang="0">
                      <a:pos x="57" y="0"/>
                    </a:cxn>
                  </a:cxnLst>
                  <a:rect l="0" t="0" r="r" b="b"/>
                  <a:pathLst>
                    <a:path w="58" h="249">
                      <a:moveTo>
                        <a:pt x="57" y="0"/>
                      </a:moveTo>
                      <a:lnTo>
                        <a:pt x="41" y="28"/>
                      </a:lnTo>
                      <a:lnTo>
                        <a:pt x="35" y="43"/>
                      </a:lnTo>
                      <a:lnTo>
                        <a:pt x="29" y="61"/>
                      </a:lnTo>
                      <a:lnTo>
                        <a:pt x="24" y="76"/>
                      </a:lnTo>
                      <a:lnTo>
                        <a:pt x="20" y="91"/>
                      </a:lnTo>
                      <a:lnTo>
                        <a:pt x="15" y="109"/>
                      </a:lnTo>
                      <a:lnTo>
                        <a:pt x="11" y="124"/>
                      </a:lnTo>
                      <a:lnTo>
                        <a:pt x="6" y="141"/>
                      </a:lnTo>
                      <a:lnTo>
                        <a:pt x="3" y="153"/>
                      </a:lnTo>
                      <a:lnTo>
                        <a:pt x="3" y="163"/>
                      </a:lnTo>
                      <a:lnTo>
                        <a:pt x="0" y="181"/>
                      </a:lnTo>
                      <a:lnTo>
                        <a:pt x="0" y="193"/>
                      </a:lnTo>
                      <a:lnTo>
                        <a:pt x="0" y="208"/>
                      </a:lnTo>
                      <a:lnTo>
                        <a:pt x="0" y="225"/>
                      </a:lnTo>
                      <a:lnTo>
                        <a:pt x="0" y="248"/>
                      </a:lnTo>
                      <a:lnTo>
                        <a:pt x="17" y="248"/>
                      </a:lnTo>
                      <a:lnTo>
                        <a:pt x="17" y="232"/>
                      </a:lnTo>
                      <a:lnTo>
                        <a:pt x="17" y="214"/>
                      </a:lnTo>
                      <a:lnTo>
                        <a:pt x="17" y="201"/>
                      </a:lnTo>
                      <a:lnTo>
                        <a:pt x="17" y="190"/>
                      </a:lnTo>
                      <a:lnTo>
                        <a:pt x="20" y="177"/>
                      </a:lnTo>
                      <a:lnTo>
                        <a:pt x="21" y="160"/>
                      </a:lnTo>
                      <a:lnTo>
                        <a:pt x="26" y="141"/>
                      </a:lnTo>
                      <a:lnTo>
                        <a:pt x="30" y="127"/>
                      </a:lnTo>
                      <a:lnTo>
                        <a:pt x="33" y="111"/>
                      </a:lnTo>
                      <a:lnTo>
                        <a:pt x="39" y="96"/>
                      </a:lnTo>
                      <a:lnTo>
                        <a:pt x="44" y="79"/>
                      </a:lnTo>
                      <a:lnTo>
                        <a:pt x="48" y="67"/>
                      </a:lnTo>
                      <a:lnTo>
                        <a:pt x="53" y="49"/>
                      </a:lnTo>
                      <a:lnTo>
                        <a:pt x="56" y="28"/>
                      </a:lnTo>
                      <a:lnTo>
                        <a:pt x="57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sp>
              <p:nvSpPr>
                <p:cNvPr id="43166" name="Freeform 158"/>
                <p:cNvSpPr>
                  <a:spLocks/>
                </p:cNvSpPr>
                <p:nvPr/>
              </p:nvSpPr>
              <p:spPr bwMode="auto">
                <a:xfrm>
                  <a:off x="2799" y="3163"/>
                  <a:ext cx="27" cy="107"/>
                </a:xfrm>
                <a:custGeom>
                  <a:avLst/>
                  <a:gdLst/>
                  <a:ahLst/>
                  <a:cxnLst>
                    <a:cxn ang="0">
                      <a:pos x="26" y="0"/>
                    </a:cxn>
                    <a:cxn ang="0">
                      <a:pos x="21" y="19"/>
                    </a:cxn>
                    <a:cxn ang="0">
                      <a:pos x="17" y="36"/>
                    </a:cxn>
                    <a:cxn ang="0">
                      <a:pos x="12" y="49"/>
                    </a:cxn>
                    <a:cxn ang="0">
                      <a:pos x="8" y="69"/>
                    </a:cxn>
                    <a:cxn ang="0">
                      <a:pos x="3" y="92"/>
                    </a:cxn>
                    <a:cxn ang="0">
                      <a:pos x="0" y="106"/>
                    </a:cxn>
                    <a:cxn ang="0">
                      <a:pos x="0" y="90"/>
                    </a:cxn>
                    <a:cxn ang="0">
                      <a:pos x="8" y="65"/>
                    </a:cxn>
                    <a:cxn ang="0">
                      <a:pos x="12" y="42"/>
                    </a:cxn>
                    <a:cxn ang="0">
                      <a:pos x="18" y="25"/>
                    </a:cxn>
                    <a:cxn ang="0">
                      <a:pos x="26" y="0"/>
                    </a:cxn>
                  </a:cxnLst>
                  <a:rect l="0" t="0" r="r" b="b"/>
                  <a:pathLst>
                    <a:path w="27" h="107">
                      <a:moveTo>
                        <a:pt x="26" y="0"/>
                      </a:moveTo>
                      <a:lnTo>
                        <a:pt x="21" y="19"/>
                      </a:lnTo>
                      <a:lnTo>
                        <a:pt x="17" y="36"/>
                      </a:lnTo>
                      <a:lnTo>
                        <a:pt x="12" y="49"/>
                      </a:lnTo>
                      <a:lnTo>
                        <a:pt x="8" y="69"/>
                      </a:lnTo>
                      <a:lnTo>
                        <a:pt x="3" y="92"/>
                      </a:lnTo>
                      <a:lnTo>
                        <a:pt x="0" y="106"/>
                      </a:lnTo>
                      <a:lnTo>
                        <a:pt x="0" y="90"/>
                      </a:lnTo>
                      <a:lnTo>
                        <a:pt x="8" y="65"/>
                      </a:lnTo>
                      <a:lnTo>
                        <a:pt x="12" y="42"/>
                      </a:lnTo>
                      <a:lnTo>
                        <a:pt x="18" y="25"/>
                      </a:lnTo>
                      <a:lnTo>
                        <a:pt x="26" y="0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</p:grpSp>
        </p:grpSp>
        <p:grpSp>
          <p:nvGrpSpPr>
            <p:cNvPr id="43167" name="Group 159"/>
            <p:cNvGrpSpPr>
              <a:grpSpLocks/>
            </p:cNvGrpSpPr>
            <p:nvPr/>
          </p:nvGrpSpPr>
          <p:grpSpPr bwMode="auto">
            <a:xfrm>
              <a:off x="2486" y="3066"/>
              <a:ext cx="184" cy="307"/>
              <a:chOff x="2486" y="3066"/>
              <a:chExt cx="184" cy="307"/>
            </a:xfrm>
          </p:grpSpPr>
          <p:grpSp>
            <p:nvGrpSpPr>
              <p:cNvPr id="43168" name="Group 160"/>
              <p:cNvGrpSpPr>
                <a:grpSpLocks/>
              </p:cNvGrpSpPr>
              <p:nvPr/>
            </p:nvGrpSpPr>
            <p:grpSpPr bwMode="auto">
              <a:xfrm>
                <a:off x="2562" y="3066"/>
                <a:ext cx="43" cy="307"/>
                <a:chOff x="2562" y="3066"/>
                <a:chExt cx="43" cy="307"/>
              </a:xfrm>
            </p:grpSpPr>
            <p:sp>
              <p:nvSpPr>
                <p:cNvPr id="43169" name="Freeform 161"/>
                <p:cNvSpPr>
                  <a:spLocks/>
                </p:cNvSpPr>
                <p:nvPr/>
              </p:nvSpPr>
              <p:spPr bwMode="auto">
                <a:xfrm>
                  <a:off x="2570" y="3066"/>
                  <a:ext cx="35" cy="307"/>
                </a:xfrm>
                <a:custGeom>
                  <a:avLst/>
                  <a:gdLst/>
                  <a:ahLst/>
                  <a:cxnLst>
                    <a:cxn ang="0">
                      <a:pos x="3" y="3"/>
                    </a:cxn>
                    <a:cxn ang="0">
                      <a:pos x="34" y="306"/>
                    </a:cxn>
                    <a:cxn ang="0">
                      <a:pos x="30" y="306"/>
                    </a:cxn>
                    <a:cxn ang="0">
                      <a:pos x="0" y="0"/>
                    </a:cxn>
                    <a:cxn ang="0">
                      <a:pos x="3" y="3"/>
                    </a:cxn>
                  </a:cxnLst>
                  <a:rect l="0" t="0" r="r" b="b"/>
                  <a:pathLst>
                    <a:path w="35" h="307">
                      <a:moveTo>
                        <a:pt x="3" y="3"/>
                      </a:moveTo>
                      <a:lnTo>
                        <a:pt x="34" y="306"/>
                      </a:lnTo>
                      <a:lnTo>
                        <a:pt x="30" y="306"/>
                      </a:lnTo>
                      <a:lnTo>
                        <a:pt x="0" y="0"/>
                      </a:lnTo>
                      <a:lnTo>
                        <a:pt x="3" y="3"/>
                      </a:lnTo>
                    </a:path>
                  </a:pathLst>
                </a:custGeom>
                <a:solidFill>
                  <a:srgbClr val="005400"/>
                </a:solidFill>
                <a:ln w="12700" cap="rnd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/>
                <a:lstStyle/>
                <a:p>
                  <a:endParaRPr lang="pt-BR"/>
                </a:p>
              </p:txBody>
            </p:sp>
            <p:grpSp>
              <p:nvGrpSpPr>
                <p:cNvPr id="43170" name="Group 162"/>
                <p:cNvGrpSpPr>
                  <a:grpSpLocks/>
                </p:cNvGrpSpPr>
                <p:nvPr/>
              </p:nvGrpSpPr>
              <p:grpSpPr bwMode="auto">
                <a:xfrm>
                  <a:off x="2562" y="3075"/>
                  <a:ext cx="43" cy="83"/>
                  <a:chOff x="2562" y="3075"/>
                  <a:chExt cx="43" cy="83"/>
                </a:xfrm>
              </p:grpSpPr>
              <p:sp>
                <p:nvSpPr>
                  <p:cNvPr id="43171" name="Freeform 163"/>
                  <p:cNvSpPr>
                    <a:spLocks/>
                  </p:cNvSpPr>
                  <p:nvPr/>
                </p:nvSpPr>
                <p:spPr bwMode="auto">
                  <a:xfrm>
                    <a:off x="2562" y="3075"/>
                    <a:ext cx="27" cy="83"/>
                  </a:xfrm>
                  <a:custGeom>
                    <a:avLst/>
                    <a:gdLst/>
                    <a:ahLst/>
                    <a:cxnLst>
                      <a:cxn ang="0">
                        <a:pos x="15" y="1"/>
                      </a:cxn>
                      <a:cxn ang="0">
                        <a:pos x="18" y="2"/>
                      </a:cxn>
                      <a:cxn ang="0">
                        <a:pos x="20" y="5"/>
                      </a:cxn>
                      <a:cxn ang="0">
                        <a:pos x="26" y="74"/>
                      </a:cxn>
                      <a:cxn ang="0">
                        <a:pos x="24" y="77"/>
                      </a:cxn>
                      <a:cxn ang="0">
                        <a:pos x="20" y="80"/>
                      </a:cxn>
                      <a:cxn ang="0">
                        <a:pos x="18" y="82"/>
                      </a:cxn>
                      <a:cxn ang="0">
                        <a:pos x="14" y="82"/>
                      </a:cxn>
                      <a:cxn ang="0">
                        <a:pos x="9" y="80"/>
                      </a:cxn>
                      <a:cxn ang="0">
                        <a:pos x="6" y="79"/>
                      </a:cxn>
                      <a:cxn ang="0">
                        <a:pos x="5" y="76"/>
                      </a:cxn>
                      <a:cxn ang="0">
                        <a:pos x="0" y="8"/>
                      </a:cxn>
                      <a:cxn ang="0">
                        <a:pos x="0" y="4"/>
                      </a:cxn>
                      <a:cxn ang="0">
                        <a:pos x="0" y="2"/>
                      </a:cxn>
                      <a:cxn ang="0">
                        <a:pos x="5" y="0"/>
                      </a:cxn>
                      <a:cxn ang="0">
                        <a:pos x="9" y="0"/>
                      </a:cxn>
                      <a:cxn ang="0">
                        <a:pos x="15" y="1"/>
                      </a:cxn>
                    </a:cxnLst>
                    <a:rect l="0" t="0" r="r" b="b"/>
                    <a:pathLst>
                      <a:path w="27" h="83">
                        <a:moveTo>
                          <a:pt x="15" y="1"/>
                        </a:moveTo>
                        <a:lnTo>
                          <a:pt x="18" y="2"/>
                        </a:lnTo>
                        <a:lnTo>
                          <a:pt x="20" y="5"/>
                        </a:lnTo>
                        <a:lnTo>
                          <a:pt x="26" y="74"/>
                        </a:lnTo>
                        <a:lnTo>
                          <a:pt x="24" y="77"/>
                        </a:lnTo>
                        <a:lnTo>
                          <a:pt x="20" y="80"/>
                        </a:lnTo>
                        <a:lnTo>
                          <a:pt x="18" y="82"/>
                        </a:lnTo>
                        <a:lnTo>
                          <a:pt x="14" y="82"/>
                        </a:lnTo>
                        <a:lnTo>
                          <a:pt x="9" y="80"/>
                        </a:lnTo>
                        <a:lnTo>
                          <a:pt x="6" y="79"/>
                        </a:lnTo>
                        <a:lnTo>
                          <a:pt x="5" y="76"/>
                        </a:lnTo>
                        <a:lnTo>
                          <a:pt x="0" y="8"/>
                        </a:lnTo>
                        <a:lnTo>
                          <a:pt x="0" y="4"/>
                        </a:lnTo>
                        <a:lnTo>
                          <a:pt x="0" y="2"/>
                        </a:lnTo>
                        <a:lnTo>
                          <a:pt x="5" y="0"/>
                        </a:lnTo>
                        <a:lnTo>
                          <a:pt x="9" y="0"/>
                        </a:lnTo>
                        <a:lnTo>
                          <a:pt x="15" y="1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172" name="Freeform 164"/>
                  <p:cNvSpPr>
                    <a:spLocks/>
                  </p:cNvSpPr>
                  <p:nvPr/>
                </p:nvSpPr>
                <p:spPr bwMode="auto">
                  <a:xfrm>
                    <a:off x="2580" y="3078"/>
                    <a:ext cx="25" cy="75"/>
                  </a:xfrm>
                  <a:custGeom>
                    <a:avLst/>
                    <a:gdLst/>
                    <a:ahLst/>
                    <a:cxnLst>
                      <a:cxn ang="0">
                        <a:pos x="6" y="3"/>
                      </a:cxn>
                      <a:cxn ang="0">
                        <a:pos x="24" y="70"/>
                      </a:cxn>
                      <a:cxn ang="0">
                        <a:pos x="18" y="74"/>
                      </a:cxn>
                      <a:cxn ang="0">
                        <a:pos x="0" y="0"/>
                      </a:cxn>
                      <a:cxn ang="0">
                        <a:pos x="6" y="3"/>
                      </a:cxn>
                    </a:cxnLst>
                    <a:rect l="0" t="0" r="r" b="b"/>
                    <a:pathLst>
                      <a:path w="25" h="75">
                        <a:moveTo>
                          <a:pt x="6" y="3"/>
                        </a:moveTo>
                        <a:lnTo>
                          <a:pt x="24" y="70"/>
                        </a:lnTo>
                        <a:lnTo>
                          <a:pt x="18" y="74"/>
                        </a:lnTo>
                        <a:lnTo>
                          <a:pt x="0" y="0"/>
                        </a:lnTo>
                        <a:lnTo>
                          <a:pt x="6" y="3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43173" name="Group 165"/>
              <p:cNvGrpSpPr>
                <a:grpSpLocks/>
              </p:cNvGrpSpPr>
              <p:nvPr/>
            </p:nvGrpSpPr>
            <p:grpSpPr bwMode="auto">
              <a:xfrm>
                <a:off x="2486" y="3122"/>
                <a:ext cx="184" cy="251"/>
                <a:chOff x="2486" y="3122"/>
                <a:chExt cx="184" cy="251"/>
              </a:xfrm>
            </p:grpSpPr>
            <p:grpSp>
              <p:nvGrpSpPr>
                <p:cNvPr id="43174" name="Group 166"/>
                <p:cNvGrpSpPr>
                  <a:grpSpLocks/>
                </p:cNvGrpSpPr>
                <p:nvPr/>
              </p:nvGrpSpPr>
              <p:grpSpPr bwMode="auto">
                <a:xfrm>
                  <a:off x="2597" y="3157"/>
                  <a:ext cx="73" cy="216"/>
                  <a:chOff x="2597" y="3157"/>
                  <a:chExt cx="73" cy="216"/>
                </a:xfrm>
              </p:grpSpPr>
              <p:sp>
                <p:nvSpPr>
                  <p:cNvPr id="43175" name="Freeform 167"/>
                  <p:cNvSpPr>
                    <a:spLocks/>
                  </p:cNvSpPr>
                  <p:nvPr/>
                </p:nvSpPr>
                <p:spPr bwMode="auto">
                  <a:xfrm>
                    <a:off x="2597" y="3157"/>
                    <a:ext cx="73" cy="216"/>
                  </a:xfrm>
                  <a:custGeom>
                    <a:avLst/>
                    <a:gdLst/>
                    <a:ahLst/>
                    <a:cxnLst>
                      <a:cxn ang="0">
                        <a:pos x="0" y="215"/>
                      </a:cxn>
                      <a:cxn ang="0">
                        <a:pos x="2" y="201"/>
                      </a:cxn>
                      <a:cxn ang="0">
                        <a:pos x="5" y="186"/>
                      </a:cxn>
                      <a:cxn ang="0">
                        <a:pos x="8" y="160"/>
                      </a:cxn>
                      <a:cxn ang="0">
                        <a:pos x="12" y="139"/>
                      </a:cxn>
                      <a:cxn ang="0">
                        <a:pos x="15" y="126"/>
                      </a:cxn>
                      <a:cxn ang="0">
                        <a:pos x="18" y="112"/>
                      </a:cxn>
                      <a:cxn ang="0">
                        <a:pos x="23" y="99"/>
                      </a:cxn>
                      <a:cxn ang="0">
                        <a:pos x="27" y="85"/>
                      </a:cxn>
                      <a:cxn ang="0">
                        <a:pos x="32" y="66"/>
                      </a:cxn>
                      <a:cxn ang="0">
                        <a:pos x="36" y="54"/>
                      </a:cxn>
                      <a:cxn ang="0">
                        <a:pos x="41" y="43"/>
                      </a:cxn>
                      <a:cxn ang="0">
                        <a:pos x="45" y="37"/>
                      </a:cxn>
                      <a:cxn ang="0">
                        <a:pos x="51" y="27"/>
                      </a:cxn>
                      <a:cxn ang="0">
                        <a:pos x="56" y="21"/>
                      </a:cxn>
                      <a:cxn ang="0">
                        <a:pos x="59" y="15"/>
                      </a:cxn>
                      <a:cxn ang="0">
                        <a:pos x="72" y="0"/>
                      </a:cxn>
                      <a:cxn ang="0">
                        <a:pos x="63" y="22"/>
                      </a:cxn>
                      <a:cxn ang="0">
                        <a:pos x="59" y="28"/>
                      </a:cxn>
                      <a:cxn ang="0">
                        <a:pos x="56" y="36"/>
                      </a:cxn>
                      <a:cxn ang="0">
                        <a:pos x="51" y="45"/>
                      </a:cxn>
                      <a:cxn ang="0">
                        <a:pos x="47" y="55"/>
                      </a:cxn>
                      <a:cxn ang="0">
                        <a:pos x="44" y="64"/>
                      </a:cxn>
                      <a:cxn ang="0">
                        <a:pos x="39" y="75"/>
                      </a:cxn>
                      <a:cxn ang="0">
                        <a:pos x="35" y="91"/>
                      </a:cxn>
                      <a:cxn ang="0">
                        <a:pos x="30" y="106"/>
                      </a:cxn>
                      <a:cxn ang="0">
                        <a:pos x="26" y="121"/>
                      </a:cxn>
                      <a:cxn ang="0">
                        <a:pos x="21" y="136"/>
                      </a:cxn>
                      <a:cxn ang="0">
                        <a:pos x="18" y="154"/>
                      </a:cxn>
                      <a:cxn ang="0">
                        <a:pos x="14" y="168"/>
                      </a:cxn>
                      <a:cxn ang="0">
                        <a:pos x="12" y="187"/>
                      </a:cxn>
                      <a:cxn ang="0">
                        <a:pos x="9" y="202"/>
                      </a:cxn>
                      <a:cxn ang="0">
                        <a:pos x="9" y="215"/>
                      </a:cxn>
                      <a:cxn ang="0">
                        <a:pos x="0" y="215"/>
                      </a:cxn>
                    </a:cxnLst>
                    <a:rect l="0" t="0" r="r" b="b"/>
                    <a:pathLst>
                      <a:path w="73" h="216">
                        <a:moveTo>
                          <a:pt x="0" y="215"/>
                        </a:moveTo>
                        <a:lnTo>
                          <a:pt x="2" y="201"/>
                        </a:lnTo>
                        <a:lnTo>
                          <a:pt x="5" y="186"/>
                        </a:lnTo>
                        <a:lnTo>
                          <a:pt x="8" y="160"/>
                        </a:lnTo>
                        <a:lnTo>
                          <a:pt x="12" y="139"/>
                        </a:lnTo>
                        <a:lnTo>
                          <a:pt x="15" y="126"/>
                        </a:lnTo>
                        <a:lnTo>
                          <a:pt x="18" y="112"/>
                        </a:lnTo>
                        <a:lnTo>
                          <a:pt x="23" y="99"/>
                        </a:lnTo>
                        <a:lnTo>
                          <a:pt x="27" y="85"/>
                        </a:lnTo>
                        <a:lnTo>
                          <a:pt x="32" y="66"/>
                        </a:lnTo>
                        <a:lnTo>
                          <a:pt x="36" y="54"/>
                        </a:lnTo>
                        <a:lnTo>
                          <a:pt x="41" y="43"/>
                        </a:lnTo>
                        <a:lnTo>
                          <a:pt x="45" y="37"/>
                        </a:lnTo>
                        <a:lnTo>
                          <a:pt x="51" y="27"/>
                        </a:lnTo>
                        <a:lnTo>
                          <a:pt x="56" y="21"/>
                        </a:lnTo>
                        <a:lnTo>
                          <a:pt x="59" y="15"/>
                        </a:lnTo>
                        <a:lnTo>
                          <a:pt x="72" y="0"/>
                        </a:lnTo>
                        <a:lnTo>
                          <a:pt x="63" y="22"/>
                        </a:lnTo>
                        <a:lnTo>
                          <a:pt x="59" y="28"/>
                        </a:lnTo>
                        <a:lnTo>
                          <a:pt x="56" y="36"/>
                        </a:lnTo>
                        <a:lnTo>
                          <a:pt x="51" y="45"/>
                        </a:lnTo>
                        <a:lnTo>
                          <a:pt x="47" y="55"/>
                        </a:lnTo>
                        <a:lnTo>
                          <a:pt x="44" y="64"/>
                        </a:lnTo>
                        <a:lnTo>
                          <a:pt x="39" y="75"/>
                        </a:lnTo>
                        <a:lnTo>
                          <a:pt x="35" y="91"/>
                        </a:lnTo>
                        <a:lnTo>
                          <a:pt x="30" y="106"/>
                        </a:lnTo>
                        <a:lnTo>
                          <a:pt x="26" y="121"/>
                        </a:lnTo>
                        <a:lnTo>
                          <a:pt x="21" y="136"/>
                        </a:lnTo>
                        <a:lnTo>
                          <a:pt x="18" y="154"/>
                        </a:lnTo>
                        <a:lnTo>
                          <a:pt x="14" y="168"/>
                        </a:lnTo>
                        <a:lnTo>
                          <a:pt x="12" y="187"/>
                        </a:lnTo>
                        <a:lnTo>
                          <a:pt x="9" y="202"/>
                        </a:lnTo>
                        <a:lnTo>
                          <a:pt x="9" y="215"/>
                        </a:lnTo>
                        <a:lnTo>
                          <a:pt x="0" y="215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176" name="Freeform 168"/>
                  <p:cNvSpPr>
                    <a:spLocks/>
                  </p:cNvSpPr>
                  <p:nvPr/>
                </p:nvSpPr>
                <p:spPr bwMode="auto">
                  <a:xfrm>
                    <a:off x="2619" y="3185"/>
                    <a:ext cx="30" cy="90"/>
                  </a:xfrm>
                  <a:custGeom>
                    <a:avLst/>
                    <a:gdLst/>
                    <a:ahLst/>
                    <a:cxnLst>
                      <a:cxn ang="0">
                        <a:pos x="29" y="0"/>
                      </a:cxn>
                      <a:cxn ang="0">
                        <a:pos x="20" y="17"/>
                      </a:cxn>
                      <a:cxn ang="0">
                        <a:pos x="14" y="31"/>
                      </a:cxn>
                      <a:cxn ang="0">
                        <a:pos x="11" y="48"/>
                      </a:cxn>
                      <a:cxn ang="0">
                        <a:pos x="3" y="72"/>
                      </a:cxn>
                      <a:cxn ang="0">
                        <a:pos x="0" y="89"/>
                      </a:cxn>
                      <a:cxn ang="0">
                        <a:pos x="3" y="69"/>
                      </a:cxn>
                      <a:cxn ang="0">
                        <a:pos x="8" y="57"/>
                      </a:cxn>
                      <a:cxn ang="0">
                        <a:pos x="11" y="41"/>
                      </a:cxn>
                      <a:cxn ang="0">
                        <a:pos x="14" y="29"/>
                      </a:cxn>
                      <a:cxn ang="0">
                        <a:pos x="20" y="16"/>
                      </a:cxn>
                      <a:cxn ang="0">
                        <a:pos x="29" y="0"/>
                      </a:cxn>
                    </a:cxnLst>
                    <a:rect l="0" t="0" r="r" b="b"/>
                    <a:pathLst>
                      <a:path w="30" h="90">
                        <a:moveTo>
                          <a:pt x="29" y="0"/>
                        </a:moveTo>
                        <a:lnTo>
                          <a:pt x="20" y="17"/>
                        </a:lnTo>
                        <a:lnTo>
                          <a:pt x="14" y="31"/>
                        </a:lnTo>
                        <a:lnTo>
                          <a:pt x="11" y="48"/>
                        </a:lnTo>
                        <a:lnTo>
                          <a:pt x="3" y="72"/>
                        </a:lnTo>
                        <a:lnTo>
                          <a:pt x="0" y="89"/>
                        </a:lnTo>
                        <a:lnTo>
                          <a:pt x="3" y="69"/>
                        </a:lnTo>
                        <a:lnTo>
                          <a:pt x="8" y="57"/>
                        </a:lnTo>
                        <a:lnTo>
                          <a:pt x="11" y="41"/>
                        </a:lnTo>
                        <a:lnTo>
                          <a:pt x="14" y="29"/>
                        </a:lnTo>
                        <a:lnTo>
                          <a:pt x="20" y="16"/>
                        </a:lnTo>
                        <a:lnTo>
                          <a:pt x="29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3177" name="Group 169"/>
                <p:cNvGrpSpPr>
                  <a:grpSpLocks/>
                </p:cNvGrpSpPr>
                <p:nvPr/>
              </p:nvGrpSpPr>
              <p:grpSpPr bwMode="auto">
                <a:xfrm>
                  <a:off x="2486" y="3122"/>
                  <a:ext cx="115" cy="251"/>
                  <a:chOff x="2486" y="3122"/>
                  <a:chExt cx="115" cy="251"/>
                </a:xfrm>
              </p:grpSpPr>
              <p:sp>
                <p:nvSpPr>
                  <p:cNvPr id="43178" name="Freeform 170"/>
                  <p:cNvSpPr>
                    <a:spLocks/>
                  </p:cNvSpPr>
                  <p:nvPr/>
                </p:nvSpPr>
                <p:spPr bwMode="auto">
                  <a:xfrm>
                    <a:off x="2486" y="3122"/>
                    <a:ext cx="115" cy="251"/>
                  </a:xfrm>
                  <a:custGeom>
                    <a:avLst/>
                    <a:gdLst/>
                    <a:ahLst/>
                    <a:cxnLst>
                      <a:cxn ang="0">
                        <a:pos x="114" y="250"/>
                      </a:cxn>
                      <a:cxn ang="0">
                        <a:pos x="111" y="217"/>
                      </a:cxn>
                      <a:cxn ang="0">
                        <a:pos x="108" y="194"/>
                      </a:cxn>
                      <a:cxn ang="0">
                        <a:pos x="108" y="176"/>
                      </a:cxn>
                      <a:cxn ang="0">
                        <a:pos x="104" y="155"/>
                      </a:cxn>
                      <a:cxn ang="0">
                        <a:pos x="101" y="139"/>
                      </a:cxn>
                      <a:cxn ang="0">
                        <a:pos x="98" y="116"/>
                      </a:cxn>
                      <a:cxn ang="0">
                        <a:pos x="92" y="95"/>
                      </a:cxn>
                      <a:cxn ang="0">
                        <a:pos x="87" y="82"/>
                      </a:cxn>
                      <a:cxn ang="0">
                        <a:pos x="83" y="70"/>
                      </a:cxn>
                      <a:cxn ang="0">
                        <a:pos x="78" y="58"/>
                      </a:cxn>
                      <a:cxn ang="0">
                        <a:pos x="71" y="43"/>
                      </a:cxn>
                      <a:cxn ang="0">
                        <a:pos x="63" y="31"/>
                      </a:cxn>
                      <a:cxn ang="0">
                        <a:pos x="54" y="20"/>
                      </a:cxn>
                      <a:cxn ang="0">
                        <a:pos x="45" y="13"/>
                      </a:cxn>
                      <a:cxn ang="0">
                        <a:pos x="36" y="5"/>
                      </a:cxn>
                      <a:cxn ang="0">
                        <a:pos x="29" y="2"/>
                      </a:cxn>
                      <a:cxn ang="0">
                        <a:pos x="21" y="1"/>
                      </a:cxn>
                      <a:cxn ang="0">
                        <a:pos x="14" y="0"/>
                      </a:cxn>
                      <a:cxn ang="0">
                        <a:pos x="0" y="2"/>
                      </a:cxn>
                      <a:cxn ang="0">
                        <a:pos x="17" y="8"/>
                      </a:cxn>
                      <a:cxn ang="0">
                        <a:pos x="23" y="11"/>
                      </a:cxn>
                      <a:cxn ang="0">
                        <a:pos x="30" y="17"/>
                      </a:cxn>
                      <a:cxn ang="0">
                        <a:pos x="38" y="23"/>
                      </a:cxn>
                      <a:cxn ang="0">
                        <a:pos x="45" y="31"/>
                      </a:cxn>
                      <a:cxn ang="0">
                        <a:pos x="53" y="40"/>
                      </a:cxn>
                      <a:cxn ang="0">
                        <a:pos x="60" y="52"/>
                      </a:cxn>
                      <a:cxn ang="0">
                        <a:pos x="66" y="62"/>
                      </a:cxn>
                      <a:cxn ang="0">
                        <a:pos x="72" y="73"/>
                      </a:cxn>
                      <a:cxn ang="0">
                        <a:pos x="77" y="83"/>
                      </a:cxn>
                      <a:cxn ang="0">
                        <a:pos x="81" y="98"/>
                      </a:cxn>
                      <a:cxn ang="0">
                        <a:pos x="86" y="113"/>
                      </a:cxn>
                      <a:cxn ang="0">
                        <a:pos x="90" y="133"/>
                      </a:cxn>
                      <a:cxn ang="0">
                        <a:pos x="95" y="152"/>
                      </a:cxn>
                      <a:cxn ang="0">
                        <a:pos x="96" y="170"/>
                      </a:cxn>
                      <a:cxn ang="0">
                        <a:pos x="99" y="190"/>
                      </a:cxn>
                      <a:cxn ang="0">
                        <a:pos x="99" y="211"/>
                      </a:cxn>
                      <a:cxn ang="0">
                        <a:pos x="102" y="230"/>
                      </a:cxn>
                      <a:cxn ang="0">
                        <a:pos x="104" y="250"/>
                      </a:cxn>
                      <a:cxn ang="0">
                        <a:pos x="114" y="250"/>
                      </a:cxn>
                    </a:cxnLst>
                    <a:rect l="0" t="0" r="r" b="b"/>
                    <a:pathLst>
                      <a:path w="115" h="251">
                        <a:moveTo>
                          <a:pt x="114" y="250"/>
                        </a:moveTo>
                        <a:lnTo>
                          <a:pt x="111" y="217"/>
                        </a:lnTo>
                        <a:lnTo>
                          <a:pt x="108" y="194"/>
                        </a:lnTo>
                        <a:lnTo>
                          <a:pt x="108" y="176"/>
                        </a:lnTo>
                        <a:lnTo>
                          <a:pt x="104" y="155"/>
                        </a:lnTo>
                        <a:lnTo>
                          <a:pt x="101" y="139"/>
                        </a:lnTo>
                        <a:lnTo>
                          <a:pt x="98" y="116"/>
                        </a:lnTo>
                        <a:lnTo>
                          <a:pt x="92" y="95"/>
                        </a:lnTo>
                        <a:lnTo>
                          <a:pt x="87" y="82"/>
                        </a:lnTo>
                        <a:lnTo>
                          <a:pt x="83" y="70"/>
                        </a:lnTo>
                        <a:lnTo>
                          <a:pt x="78" y="58"/>
                        </a:lnTo>
                        <a:lnTo>
                          <a:pt x="71" y="43"/>
                        </a:lnTo>
                        <a:lnTo>
                          <a:pt x="63" y="31"/>
                        </a:lnTo>
                        <a:lnTo>
                          <a:pt x="54" y="20"/>
                        </a:lnTo>
                        <a:lnTo>
                          <a:pt x="45" y="13"/>
                        </a:lnTo>
                        <a:lnTo>
                          <a:pt x="36" y="5"/>
                        </a:lnTo>
                        <a:lnTo>
                          <a:pt x="29" y="2"/>
                        </a:lnTo>
                        <a:lnTo>
                          <a:pt x="21" y="1"/>
                        </a:lnTo>
                        <a:lnTo>
                          <a:pt x="14" y="0"/>
                        </a:lnTo>
                        <a:lnTo>
                          <a:pt x="0" y="2"/>
                        </a:lnTo>
                        <a:lnTo>
                          <a:pt x="17" y="8"/>
                        </a:lnTo>
                        <a:lnTo>
                          <a:pt x="23" y="11"/>
                        </a:lnTo>
                        <a:lnTo>
                          <a:pt x="30" y="17"/>
                        </a:lnTo>
                        <a:lnTo>
                          <a:pt x="38" y="23"/>
                        </a:lnTo>
                        <a:lnTo>
                          <a:pt x="45" y="31"/>
                        </a:lnTo>
                        <a:lnTo>
                          <a:pt x="53" y="40"/>
                        </a:lnTo>
                        <a:lnTo>
                          <a:pt x="60" y="52"/>
                        </a:lnTo>
                        <a:lnTo>
                          <a:pt x="66" y="62"/>
                        </a:lnTo>
                        <a:lnTo>
                          <a:pt x="72" y="73"/>
                        </a:lnTo>
                        <a:lnTo>
                          <a:pt x="77" y="83"/>
                        </a:lnTo>
                        <a:lnTo>
                          <a:pt x="81" y="98"/>
                        </a:lnTo>
                        <a:lnTo>
                          <a:pt x="86" y="113"/>
                        </a:lnTo>
                        <a:lnTo>
                          <a:pt x="90" y="133"/>
                        </a:lnTo>
                        <a:lnTo>
                          <a:pt x="95" y="152"/>
                        </a:lnTo>
                        <a:lnTo>
                          <a:pt x="96" y="170"/>
                        </a:lnTo>
                        <a:lnTo>
                          <a:pt x="99" y="190"/>
                        </a:lnTo>
                        <a:lnTo>
                          <a:pt x="99" y="211"/>
                        </a:lnTo>
                        <a:lnTo>
                          <a:pt x="102" y="230"/>
                        </a:lnTo>
                        <a:lnTo>
                          <a:pt x="104" y="250"/>
                        </a:lnTo>
                        <a:lnTo>
                          <a:pt x="114" y="25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179" name="Freeform 171"/>
                  <p:cNvSpPr>
                    <a:spLocks/>
                  </p:cNvSpPr>
                  <p:nvPr/>
                </p:nvSpPr>
                <p:spPr bwMode="auto">
                  <a:xfrm>
                    <a:off x="2511" y="3126"/>
                    <a:ext cx="66" cy="13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1" y="7"/>
                      </a:cxn>
                      <a:cxn ang="0">
                        <a:pos x="21" y="19"/>
                      </a:cxn>
                      <a:cxn ang="0">
                        <a:pos x="32" y="34"/>
                      </a:cxn>
                      <a:cxn ang="0">
                        <a:pos x="39" y="51"/>
                      </a:cxn>
                      <a:cxn ang="0">
                        <a:pos x="50" y="72"/>
                      </a:cxn>
                      <a:cxn ang="0">
                        <a:pos x="56" y="87"/>
                      </a:cxn>
                      <a:cxn ang="0">
                        <a:pos x="60" y="109"/>
                      </a:cxn>
                      <a:cxn ang="0">
                        <a:pos x="65" y="131"/>
                      </a:cxn>
                      <a:cxn ang="0">
                        <a:pos x="54" y="91"/>
                      </a:cxn>
                      <a:cxn ang="0">
                        <a:pos x="48" y="72"/>
                      </a:cxn>
                      <a:cxn ang="0">
                        <a:pos x="38" y="49"/>
                      </a:cxn>
                      <a:cxn ang="0">
                        <a:pos x="30" y="34"/>
                      </a:cxn>
                      <a:cxn ang="0">
                        <a:pos x="18" y="18"/>
                      </a:cxn>
                      <a:cxn ang="0">
                        <a:pos x="11" y="10"/>
                      </a:cxn>
                      <a:cxn ang="0">
                        <a:pos x="0" y="0"/>
                      </a:cxn>
                    </a:cxnLst>
                    <a:rect l="0" t="0" r="r" b="b"/>
                    <a:pathLst>
                      <a:path w="66" h="132">
                        <a:moveTo>
                          <a:pt x="0" y="0"/>
                        </a:moveTo>
                        <a:lnTo>
                          <a:pt x="11" y="7"/>
                        </a:lnTo>
                        <a:lnTo>
                          <a:pt x="21" y="19"/>
                        </a:lnTo>
                        <a:lnTo>
                          <a:pt x="32" y="34"/>
                        </a:lnTo>
                        <a:lnTo>
                          <a:pt x="39" y="51"/>
                        </a:lnTo>
                        <a:lnTo>
                          <a:pt x="50" y="72"/>
                        </a:lnTo>
                        <a:lnTo>
                          <a:pt x="56" y="87"/>
                        </a:lnTo>
                        <a:lnTo>
                          <a:pt x="60" y="109"/>
                        </a:lnTo>
                        <a:lnTo>
                          <a:pt x="65" y="131"/>
                        </a:lnTo>
                        <a:lnTo>
                          <a:pt x="54" y="91"/>
                        </a:lnTo>
                        <a:lnTo>
                          <a:pt x="48" y="72"/>
                        </a:lnTo>
                        <a:lnTo>
                          <a:pt x="38" y="49"/>
                        </a:lnTo>
                        <a:lnTo>
                          <a:pt x="30" y="34"/>
                        </a:lnTo>
                        <a:lnTo>
                          <a:pt x="18" y="18"/>
                        </a:lnTo>
                        <a:lnTo>
                          <a:pt x="11" y="10"/>
                        </a:lnTo>
                        <a:lnTo>
                          <a:pt x="0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43180" name="Group 172"/>
                <p:cNvGrpSpPr>
                  <a:grpSpLocks/>
                </p:cNvGrpSpPr>
                <p:nvPr/>
              </p:nvGrpSpPr>
              <p:grpSpPr bwMode="auto">
                <a:xfrm>
                  <a:off x="2591" y="3169"/>
                  <a:ext cx="50" cy="204"/>
                  <a:chOff x="2591" y="3169"/>
                  <a:chExt cx="50" cy="204"/>
                </a:xfrm>
              </p:grpSpPr>
              <p:sp>
                <p:nvSpPr>
                  <p:cNvPr id="43181" name="Freeform 173"/>
                  <p:cNvSpPr>
                    <a:spLocks/>
                  </p:cNvSpPr>
                  <p:nvPr/>
                </p:nvSpPr>
                <p:spPr bwMode="auto">
                  <a:xfrm>
                    <a:off x="2591" y="3169"/>
                    <a:ext cx="50" cy="204"/>
                  </a:xfrm>
                  <a:custGeom>
                    <a:avLst/>
                    <a:gdLst/>
                    <a:ahLst/>
                    <a:cxnLst>
                      <a:cxn ang="0">
                        <a:pos x="49" y="0"/>
                      </a:cxn>
                      <a:cxn ang="0">
                        <a:pos x="36" y="22"/>
                      </a:cxn>
                      <a:cxn ang="0">
                        <a:pos x="30" y="36"/>
                      </a:cxn>
                      <a:cxn ang="0">
                        <a:pos x="24" y="51"/>
                      </a:cxn>
                      <a:cxn ang="0">
                        <a:pos x="21" y="61"/>
                      </a:cxn>
                      <a:cxn ang="0">
                        <a:pos x="18" y="75"/>
                      </a:cxn>
                      <a:cxn ang="0">
                        <a:pos x="13" y="88"/>
                      </a:cxn>
                      <a:cxn ang="0">
                        <a:pos x="9" y="103"/>
                      </a:cxn>
                      <a:cxn ang="0">
                        <a:pos x="6" y="115"/>
                      </a:cxn>
                      <a:cxn ang="0">
                        <a:pos x="4" y="126"/>
                      </a:cxn>
                      <a:cxn ang="0">
                        <a:pos x="3" y="133"/>
                      </a:cxn>
                      <a:cxn ang="0">
                        <a:pos x="0" y="148"/>
                      </a:cxn>
                      <a:cxn ang="0">
                        <a:pos x="0" y="159"/>
                      </a:cxn>
                      <a:cxn ang="0">
                        <a:pos x="0" y="169"/>
                      </a:cxn>
                      <a:cxn ang="0">
                        <a:pos x="0" y="184"/>
                      </a:cxn>
                      <a:cxn ang="0">
                        <a:pos x="0" y="203"/>
                      </a:cxn>
                      <a:cxn ang="0">
                        <a:pos x="13" y="203"/>
                      </a:cxn>
                      <a:cxn ang="0">
                        <a:pos x="13" y="190"/>
                      </a:cxn>
                      <a:cxn ang="0">
                        <a:pos x="13" y="177"/>
                      </a:cxn>
                      <a:cxn ang="0">
                        <a:pos x="13" y="165"/>
                      </a:cxn>
                      <a:cxn ang="0">
                        <a:pos x="15" y="154"/>
                      </a:cxn>
                      <a:cxn ang="0">
                        <a:pos x="16" y="145"/>
                      </a:cxn>
                      <a:cxn ang="0">
                        <a:pos x="18" y="132"/>
                      </a:cxn>
                      <a:cxn ang="0">
                        <a:pos x="22" y="115"/>
                      </a:cxn>
                      <a:cxn ang="0">
                        <a:pos x="25" y="103"/>
                      </a:cxn>
                      <a:cxn ang="0">
                        <a:pos x="28" y="91"/>
                      </a:cxn>
                      <a:cxn ang="0">
                        <a:pos x="33" y="78"/>
                      </a:cxn>
                      <a:cxn ang="0">
                        <a:pos x="37" y="64"/>
                      </a:cxn>
                      <a:cxn ang="0">
                        <a:pos x="40" y="55"/>
                      </a:cxn>
                      <a:cxn ang="0">
                        <a:pos x="45" y="40"/>
                      </a:cxn>
                      <a:cxn ang="0">
                        <a:pos x="48" y="24"/>
                      </a:cxn>
                      <a:cxn ang="0">
                        <a:pos x="49" y="0"/>
                      </a:cxn>
                    </a:cxnLst>
                    <a:rect l="0" t="0" r="r" b="b"/>
                    <a:pathLst>
                      <a:path w="50" h="204">
                        <a:moveTo>
                          <a:pt x="49" y="0"/>
                        </a:moveTo>
                        <a:lnTo>
                          <a:pt x="36" y="22"/>
                        </a:lnTo>
                        <a:lnTo>
                          <a:pt x="30" y="36"/>
                        </a:lnTo>
                        <a:lnTo>
                          <a:pt x="24" y="51"/>
                        </a:lnTo>
                        <a:lnTo>
                          <a:pt x="21" y="61"/>
                        </a:lnTo>
                        <a:lnTo>
                          <a:pt x="18" y="75"/>
                        </a:lnTo>
                        <a:lnTo>
                          <a:pt x="13" y="88"/>
                        </a:lnTo>
                        <a:lnTo>
                          <a:pt x="9" y="103"/>
                        </a:lnTo>
                        <a:lnTo>
                          <a:pt x="6" y="115"/>
                        </a:lnTo>
                        <a:lnTo>
                          <a:pt x="4" y="126"/>
                        </a:lnTo>
                        <a:lnTo>
                          <a:pt x="3" y="133"/>
                        </a:lnTo>
                        <a:lnTo>
                          <a:pt x="0" y="148"/>
                        </a:lnTo>
                        <a:lnTo>
                          <a:pt x="0" y="159"/>
                        </a:lnTo>
                        <a:lnTo>
                          <a:pt x="0" y="169"/>
                        </a:lnTo>
                        <a:lnTo>
                          <a:pt x="0" y="184"/>
                        </a:lnTo>
                        <a:lnTo>
                          <a:pt x="0" y="203"/>
                        </a:lnTo>
                        <a:lnTo>
                          <a:pt x="13" y="203"/>
                        </a:lnTo>
                        <a:lnTo>
                          <a:pt x="13" y="190"/>
                        </a:lnTo>
                        <a:lnTo>
                          <a:pt x="13" y="177"/>
                        </a:lnTo>
                        <a:lnTo>
                          <a:pt x="13" y="165"/>
                        </a:lnTo>
                        <a:lnTo>
                          <a:pt x="15" y="154"/>
                        </a:lnTo>
                        <a:lnTo>
                          <a:pt x="16" y="145"/>
                        </a:lnTo>
                        <a:lnTo>
                          <a:pt x="18" y="132"/>
                        </a:lnTo>
                        <a:lnTo>
                          <a:pt x="22" y="115"/>
                        </a:lnTo>
                        <a:lnTo>
                          <a:pt x="25" y="103"/>
                        </a:lnTo>
                        <a:lnTo>
                          <a:pt x="28" y="91"/>
                        </a:lnTo>
                        <a:lnTo>
                          <a:pt x="33" y="78"/>
                        </a:lnTo>
                        <a:lnTo>
                          <a:pt x="37" y="64"/>
                        </a:lnTo>
                        <a:lnTo>
                          <a:pt x="40" y="55"/>
                        </a:lnTo>
                        <a:lnTo>
                          <a:pt x="45" y="40"/>
                        </a:lnTo>
                        <a:lnTo>
                          <a:pt x="48" y="24"/>
                        </a:lnTo>
                        <a:lnTo>
                          <a:pt x="49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  <p:sp>
                <p:nvSpPr>
                  <p:cNvPr id="43182" name="Freeform 174"/>
                  <p:cNvSpPr>
                    <a:spLocks/>
                  </p:cNvSpPr>
                  <p:nvPr/>
                </p:nvSpPr>
                <p:spPr bwMode="auto">
                  <a:xfrm>
                    <a:off x="2603" y="3200"/>
                    <a:ext cx="25" cy="88"/>
                  </a:xfrm>
                  <a:custGeom>
                    <a:avLst/>
                    <a:gdLst/>
                    <a:ahLst/>
                    <a:cxnLst>
                      <a:cxn ang="0">
                        <a:pos x="24" y="0"/>
                      </a:cxn>
                      <a:cxn ang="0">
                        <a:pos x="20" y="16"/>
                      </a:cxn>
                      <a:cxn ang="0">
                        <a:pos x="15" y="29"/>
                      </a:cxn>
                      <a:cxn ang="0">
                        <a:pos x="12" y="41"/>
                      </a:cxn>
                      <a:cxn ang="0">
                        <a:pos x="8" y="58"/>
                      </a:cxn>
                      <a:cxn ang="0">
                        <a:pos x="3" y="75"/>
                      </a:cxn>
                      <a:cxn ang="0">
                        <a:pos x="0" y="87"/>
                      </a:cxn>
                      <a:cxn ang="0">
                        <a:pos x="0" y="74"/>
                      </a:cxn>
                      <a:cxn ang="0">
                        <a:pos x="8" y="53"/>
                      </a:cxn>
                      <a:cxn ang="0">
                        <a:pos x="12" y="34"/>
                      </a:cxn>
                      <a:cxn ang="0">
                        <a:pos x="17" y="21"/>
                      </a:cxn>
                      <a:cxn ang="0">
                        <a:pos x="24" y="0"/>
                      </a:cxn>
                    </a:cxnLst>
                    <a:rect l="0" t="0" r="r" b="b"/>
                    <a:pathLst>
                      <a:path w="25" h="88">
                        <a:moveTo>
                          <a:pt x="24" y="0"/>
                        </a:moveTo>
                        <a:lnTo>
                          <a:pt x="20" y="16"/>
                        </a:lnTo>
                        <a:lnTo>
                          <a:pt x="15" y="29"/>
                        </a:lnTo>
                        <a:lnTo>
                          <a:pt x="12" y="41"/>
                        </a:lnTo>
                        <a:lnTo>
                          <a:pt x="8" y="58"/>
                        </a:lnTo>
                        <a:lnTo>
                          <a:pt x="3" y="75"/>
                        </a:lnTo>
                        <a:lnTo>
                          <a:pt x="0" y="87"/>
                        </a:lnTo>
                        <a:lnTo>
                          <a:pt x="0" y="74"/>
                        </a:lnTo>
                        <a:lnTo>
                          <a:pt x="8" y="53"/>
                        </a:lnTo>
                        <a:lnTo>
                          <a:pt x="12" y="34"/>
                        </a:lnTo>
                        <a:lnTo>
                          <a:pt x="17" y="21"/>
                        </a:lnTo>
                        <a:lnTo>
                          <a:pt x="24" y="0"/>
                        </a:lnTo>
                      </a:path>
                    </a:pathLst>
                  </a:custGeom>
                  <a:solidFill>
                    <a:srgbClr val="005400"/>
                  </a:solidFill>
                  <a:ln w="12700" cap="rnd" cmpd="sng">
                    <a:solidFill>
                      <a:schemeClr val="accent2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/>
                  <a:lstStyle/>
                  <a:p>
                    <a:endParaRPr lang="pt-BR"/>
                  </a:p>
                </p:txBody>
              </p:sp>
            </p:grpSp>
          </p:grpSp>
        </p:grpSp>
      </p:grpSp>
      <p:sp>
        <p:nvSpPr>
          <p:cNvPr id="43183" name="Line 175"/>
          <p:cNvSpPr>
            <a:spLocks noChangeShapeType="1"/>
          </p:cNvSpPr>
          <p:nvPr/>
        </p:nvSpPr>
        <p:spPr bwMode="auto">
          <a:xfrm>
            <a:off x="576263" y="5410200"/>
            <a:ext cx="6096000" cy="0"/>
          </a:xfrm>
          <a:prstGeom prst="line">
            <a:avLst/>
          </a:prstGeom>
          <a:noFill/>
          <a:ln w="127000">
            <a:solidFill>
              <a:srgbClr val="372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3184" name="Rectangle 176"/>
          <p:cNvSpPr>
            <a:spLocks noChangeArrowheads="1"/>
          </p:cNvSpPr>
          <p:nvPr/>
        </p:nvSpPr>
        <p:spPr bwMode="auto">
          <a:xfrm>
            <a:off x="581025" y="5416550"/>
            <a:ext cx="6084888" cy="558800"/>
          </a:xfrm>
          <a:prstGeom prst="rect">
            <a:avLst/>
          </a:prstGeom>
          <a:gradFill rotWithShape="1">
            <a:gsLst>
              <a:gs pos="0">
                <a:srgbClr val="996633"/>
              </a:gs>
              <a:gs pos="100000">
                <a:srgbClr val="CCCC00"/>
              </a:gs>
            </a:gsLst>
            <a:lin ang="540000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85" name="AutoShape 177"/>
          <p:cNvSpPr>
            <a:spLocks noChangeArrowheads="1"/>
          </p:cNvSpPr>
          <p:nvPr/>
        </p:nvSpPr>
        <p:spPr bwMode="auto">
          <a:xfrm>
            <a:off x="5932488" y="5168900"/>
            <a:ext cx="801687" cy="101600"/>
          </a:xfrm>
          <a:prstGeom prst="rightArrow">
            <a:avLst>
              <a:gd name="adj1" fmla="val 50000"/>
              <a:gd name="adj2" fmla="val 394568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86" name="AutoShape 178"/>
          <p:cNvSpPr>
            <a:spLocks noChangeArrowheads="1"/>
          </p:cNvSpPr>
          <p:nvPr/>
        </p:nvSpPr>
        <p:spPr bwMode="auto">
          <a:xfrm rot="16200000">
            <a:off x="5236369" y="5034756"/>
            <a:ext cx="330200" cy="293688"/>
          </a:xfrm>
          <a:prstGeom prst="rightArrow">
            <a:avLst>
              <a:gd name="adj1" fmla="val 50000"/>
              <a:gd name="adj2" fmla="val 56221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87" name="AutoShape 179"/>
          <p:cNvSpPr>
            <a:spLocks noChangeArrowheads="1"/>
          </p:cNvSpPr>
          <p:nvPr/>
        </p:nvSpPr>
        <p:spPr bwMode="auto">
          <a:xfrm rot="16200000" flipH="1">
            <a:off x="3531394" y="5514181"/>
            <a:ext cx="387350" cy="192088"/>
          </a:xfrm>
          <a:prstGeom prst="rightArrow">
            <a:avLst>
              <a:gd name="adj1" fmla="val 50000"/>
              <a:gd name="adj2" fmla="val 100836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88" name="AutoShape 180"/>
          <p:cNvSpPr>
            <a:spLocks noChangeArrowheads="1"/>
          </p:cNvSpPr>
          <p:nvPr/>
        </p:nvSpPr>
        <p:spPr bwMode="auto">
          <a:xfrm rot="16200000" flipH="1">
            <a:off x="4226719" y="5999956"/>
            <a:ext cx="215900" cy="192088"/>
          </a:xfrm>
          <a:prstGeom prst="rightArrow">
            <a:avLst>
              <a:gd name="adj1" fmla="val 50000"/>
              <a:gd name="adj2" fmla="val 56203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43189" name="Object 181"/>
          <p:cNvGraphicFramePr>
            <a:graphicFrameLocks/>
          </p:cNvGraphicFramePr>
          <p:nvPr/>
        </p:nvGraphicFramePr>
        <p:xfrm>
          <a:off x="1565275" y="4298950"/>
          <a:ext cx="204788" cy="393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233" name="ClipArt" r:id="rId10" imgW="1815840" imgH="3111480" progId="">
                  <p:embed/>
                </p:oleObj>
              </mc:Choice>
              <mc:Fallback>
                <p:oleObj name="ClipArt" r:id="rId10" imgW="1815840" imgH="3111480" progId="">
                  <p:embed/>
                  <p:pic>
                    <p:nvPicPr>
                      <p:cNvPr id="0" name="Picture 181"/>
                      <p:cNvPicPr>
                        <a:picLocks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65275" y="4298950"/>
                        <a:ext cx="204788" cy="393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190" name="AutoShape 182"/>
          <p:cNvSpPr>
            <a:spLocks noChangeArrowheads="1"/>
          </p:cNvSpPr>
          <p:nvPr/>
        </p:nvSpPr>
        <p:spPr bwMode="auto">
          <a:xfrm flipH="1">
            <a:off x="1393825" y="4845050"/>
            <a:ext cx="395288" cy="101600"/>
          </a:xfrm>
          <a:prstGeom prst="rightArrow">
            <a:avLst>
              <a:gd name="adj1" fmla="val 50000"/>
              <a:gd name="adj2" fmla="val 194550"/>
            </a:avLst>
          </a:prstGeom>
          <a:solidFill>
            <a:srgbClr val="FF3300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91" name="Freeform 183"/>
          <p:cNvSpPr>
            <a:spLocks/>
          </p:cNvSpPr>
          <p:nvPr/>
        </p:nvSpPr>
        <p:spPr bwMode="auto">
          <a:xfrm>
            <a:off x="3927475" y="5170488"/>
            <a:ext cx="307975" cy="241300"/>
          </a:xfrm>
          <a:custGeom>
            <a:avLst/>
            <a:gdLst/>
            <a:ahLst/>
            <a:cxnLst>
              <a:cxn ang="0">
                <a:pos x="78" y="0"/>
              </a:cxn>
              <a:cxn ang="0">
                <a:pos x="99" y="2"/>
              </a:cxn>
              <a:cxn ang="0">
                <a:pos x="114" y="4"/>
              </a:cxn>
              <a:cxn ang="0">
                <a:pos x="130" y="8"/>
              </a:cxn>
              <a:cxn ang="0">
                <a:pos x="148" y="13"/>
              </a:cxn>
              <a:cxn ang="0">
                <a:pos x="166" y="19"/>
              </a:cxn>
              <a:cxn ang="0">
                <a:pos x="177" y="23"/>
              </a:cxn>
              <a:cxn ang="0">
                <a:pos x="187" y="29"/>
              </a:cxn>
              <a:cxn ang="0">
                <a:pos x="195" y="37"/>
              </a:cxn>
              <a:cxn ang="0">
                <a:pos x="202" y="43"/>
              </a:cxn>
              <a:cxn ang="0">
                <a:pos x="210" y="50"/>
              </a:cxn>
              <a:cxn ang="0">
                <a:pos x="214" y="59"/>
              </a:cxn>
              <a:cxn ang="0">
                <a:pos x="217" y="68"/>
              </a:cxn>
              <a:cxn ang="0">
                <a:pos x="214" y="77"/>
              </a:cxn>
              <a:cxn ang="0">
                <a:pos x="211" y="86"/>
              </a:cxn>
              <a:cxn ang="0">
                <a:pos x="207" y="94"/>
              </a:cxn>
              <a:cxn ang="0">
                <a:pos x="196" y="104"/>
              </a:cxn>
              <a:cxn ang="0">
                <a:pos x="186" y="110"/>
              </a:cxn>
              <a:cxn ang="0">
                <a:pos x="174" y="116"/>
              </a:cxn>
              <a:cxn ang="0">
                <a:pos x="159" y="124"/>
              </a:cxn>
              <a:cxn ang="0">
                <a:pos x="141" y="130"/>
              </a:cxn>
              <a:cxn ang="0">
                <a:pos x="106" y="137"/>
              </a:cxn>
              <a:cxn ang="0">
                <a:pos x="75" y="140"/>
              </a:cxn>
              <a:cxn ang="0">
                <a:pos x="58" y="151"/>
              </a:cxn>
              <a:cxn ang="0">
                <a:pos x="58" y="103"/>
              </a:cxn>
              <a:cxn ang="0">
                <a:pos x="76" y="113"/>
              </a:cxn>
              <a:cxn ang="0">
                <a:pos x="103" y="109"/>
              </a:cxn>
              <a:cxn ang="0">
                <a:pos x="130" y="101"/>
              </a:cxn>
              <a:cxn ang="0">
                <a:pos x="147" y="95"/>
              </a:cxn>
              <a:cxn ang="0">
                <a:pos x="159" y="89"/>
              </a:cxn>
              <a:cxn ang="0">
                <a:pos x="169" y="80"/>
              </a:cxn>
              <a:cxn ang="0">
                <a:pos x="177" y="71"/>
              </a:cxn>
              <a:cxn ang="0">
                <a:pos x="180" y="61"/>
              </a:cxn>
              <a:cxn ang="0">
                <a:pos x="180" y="52"/>
              </a:cxn>
              <a:cxn ang="0">
                <a:pos x="177" y="44"/>
              </a:cxn>
              <a:cxn ang="0">
                <a:pos x="171" y="35"/>
              </a:cxn>
              <a:cxn ang="0">
                <a:pos x="159" y="25"/>
              </a:cxn>
              <a:cxn ang="0">
                <a:pos x="144" y="17"/>
              </a:cxn>
              <a:cxn ang="0">
                <a:pos x="129" y="11"/>
              </a:cxn>
              <a:cxn ang="0">
                <a:pos x="112" y="7"/>
              </a:cxn>
              <a:cxn ang="0">
                <a:pos x="100" y="4"/>
              </a:cxn>
              <a:cxn ang="0">
                <a:pos x="87" y="2"/>
              </a:cxn>
              <a:cxn ang="0">
                <a:pos x="52" y="0"/>
              </a:cxn>
            </a:cxnLst>
            <a:rect l="0" t="0" r="r" b="b"/>
            <a:pathLst>
              <a:path w="218" h="152">
                <a:moveTo>
                  <a:pt x="52" y="0"/>
                </a:moveTo>
                <a:lnTo>
                  <a:pt x="78" y="0"/>
                </a:lnTo>
                <a:lnTo>
                  <a:pt x="87" y="1"/>
                </a:lnTo>
                <a:lnTo>
                  <a:pt x="99" y="2"/>
                </a:lnTo>
                <a:lnTo>
                  <a:pt x="106" y="2"/>
                </a:lnTo>
                <a:lnTo>
                  <a:pt x="114" y="4"/>
                </a:lnTo>
                <a:lnTo>
                  <a:pt x="123" y="5"/>
                </a:lnTo>
                <a:lnTo>
                  <a:pt x="130" y="8"/>
                </a:lnTo>
                <a:lnTo>
                  <a:pt x="139" y="10"/>
                </a:lnTo>
                <a:lnTo>
                  <a:pt x="148" y="13"/>
                </a:lnTo>
                <a:lnTo>
                  <a:pt x="157" y="14"/>
                </a:lnTo>
                <a:lnTo>
                  <a:pt x="166" y="19"/>
                </a:lnTo>
                <a:lnTo>
                  <a:pt x="171" y="20"/>
                </a:lnTo>
                <a:lnTo>
                  <a:pt x="177" y="23"/>
                </a:lnTo>
                <a:lnTo>
                  <a:pt x="181" y="26"/>
                </a:lnTo>
                <a:lnTo>
                  <a:pt x="187" y="29"/>
                </a:lnTo>
                <a:lnTo>
                  <a:pt x="192" y="32"/>
                </a:lnTo>
                <a:lnTo>
                  <a:pt x="195" y="37"/>
                </a:lnTo>
                <a:lnTo>
                  <a:pt x="199" y="38"/>
                </a:lnTo>
                <a:lnTo>
                  <a:pt x="202" y="43"/>
                </a:lnTo>
                <a:lnTo>
                  <a:pt x="207" y="47"/>
                </a:lnTo>
                <a:lnTo>
                  <a:pt x="210" y="50"/>
                </a:lnTo>
                <a:lnTo>
                  <a:pt x="211" y="55"/>
                </a:lnTo>
                <a:lnTo>
                  <a:pt x="214" y="59"/>
                </a:lnTo>
                <a:lnTo>
                  <a:pt x="216" y="64"/>
                </a:lnTo>
                <a:lnTo>
                  <a:pt x="217" y="68"/>
                </a:lnTo>
                <a:lnTo>
                  <a:pt x="216" y="74"/>
                </a:lnTo>
                <a:lnTo>
                  <a:pt x="214" y="77"/>
                </a:lnTo>
                <a:lnTo>
                  <a:pt x="213" y="82"/>
                </a:lnTo>
                <a:lnTo>
                  <a:pt x="211" y="86"/>
                </a:lnTo>
                <a:lnTo>
                  <a:pt x="208" y="91"/>
                </a:lnTo>
                <a:lnTo>
                  <a:pt x="207" y="94"/>
                </a:lnTo>
                <a:lnTo>
                  <a:pt x="202" y="98"/>
                </a:lnTo>
                <a:lnTo>
                  <a:pt x="196" y="104"/>
                </a:lnTo>
                <a:lnTo>
                  <a:pt x="190" y="107"/>
                </a:lnTo>
                <a:lnTo>
                  <a:pt x="186" y="110"/>
                </a:lnTo>
                <a:lnTo>
                  <a:pt x="180" y="113"/>
                </a:lnTo>
                <a:lnTo>
                  <a:pt x="174" y="116"/>
                </a:lnTo>
                <a:lnTo>
                  <a:pt x="166" y="119"/>
                </a:lnTo>
                <a:lnTo>
                  <a:pt x="159" y="124"/>
                </a:lnTo>
                <a:lnTo>
                  <a:pt x="150" y="127"/>
                </a:lnTo>
                <a:lnTo>
                  <a:pt x="141" y="130"/>
                </a:lnTo>
                <a:lnTo>
                  <a:pt x="121" y="134"/>
                </a:lnTo>
                <a:lnTo>
                  <a:pt x="106" y="137"/>
                </a:lnTo>
                <a:lnTo>
                  <a:pt x="90" y="139"/>
                </a:lnTo>
                <a:lnTo>
                  <a:pt x="75" y="140"/>
                </a:lnTo>
                <a:lnTo>
                  <a:pt x="58" y="140"/>
                </a:lnTo>
                <a:lnTo>
                  <a:pt x="58" y="151"/>
                </a:lnTo>
                <a:lnTo>
                  <a:pt x="0" y="127"/>
                </a:lnTo>
                <a:lnTo>
                  <a:pt x="58" y="103"/>
                </a:lnTo>
                <a:lnTo>
                  <a:pt x="58" y="113"/>
                </a:lnTo>
                <a:lnTo>
                  <a:pt x="76" y="113"/>
                </a:lnTo>
                <a:lnTo>
                  <a:pt x="90" y="110"/>
                </a:lnTo>
                <a:lnTo>
                  <a:pt x="103" y="109"/>
                </a:lnTo>
                <a:lnTo>
                  <a:pt x="121" y="104"/>
                </a:lnTo>
                <a:lnTo>
                  <a:pt x="130" y="101"/>
                </a:lnTo>
                <a:lnTo>
                  <a:pt x="139" y="98"/>
                </a:lnTo>
                <a:lnTo>
                  <a:pt x="147" y="95"/>
                </a:lnTo>
                <a:lnTo>
                  <a:pt x="153" y="92"/>
                </a:lnTo>
                <a:lnTo>
                  <a:pt x="159" y="89"/>
                </a:lnTo>
                <a:lnTo>
                  <a:pt x="163" y="85"/>
                </a:lnTo>
                <a:lnTo>
                  <a:pt x="169" y="80"/>
                </a:lnTo>
                <a:lnTo>
                  <a:pt x="174" y="74"/>
                </a:lnTo>
                <a:lnTo>
                  <a:pt x="177" y="71"/>
                </a:lnTo>
                <a:lnTo>
                  <a:pt x="178" y="65"/>
                </a:lnTo>
                <a:lnTo>
                  <a:pt x="180" y="61"/>
                </a:lnTo>
                <a:lnTo>
                  <a:pt x="180" y="56"/>
                </a:lnTo>
                <a:lnTo>
                  <a:pt x="180" y="52"/>
                </a:lnTo>
                <a:lnTo>
                  <a:pt x="180" y="47"/>
                </a:lnTo>
                <a:lnTo>
                  <a:pt x="177" y="44"/>
                </a:lnTo>
                <a:lnTo>
                  <a:pt x="174" y="38"/>
                </a:lnTo>
                <a:lnTo>
                  <a:pt x="171" y="35"/>
                </a:lnTo>
                <a:lnTo>
                  <a:pt x="166" y="31"/>
                </a:lnTo>
                <a:lnTo>
                  <a:pt x="159" y="25"/>
                </a:lnTo>
                <a:lnTo>
                  <a:pt x="153" y="20"/>
                </a:lnTo>
                <a:lnTo>
                  <a:pt x="144" y="17"/>
                </a:lnTo>
                <a:lnTo>
                  <a:pt x="135" y="13"/>
                </a:lnTo>
                <a:lnTo>
                  <a:pt x="129" y="11"/>
                </a:lnTo>
                <a:lnTo>
                  <a:pt x="120" y="8"/>
                </a:lnTo>
                <a:lnTo>
                  <a:pt x="112" y="7"/>
                </a:lnTo>
                <a:lnTo>
                  <a:pt x="106" y="5"/>
                </a:lnTo>
                <a:lnTo>
                  <a:pt x="100" y="4"/>
                </a:lnTo>
                <a:lnTo>
                  <a:pt x="93" y="2"/>
                </a:lnTo>
                <a:lnTo>
                  <a:pt x="87" y="2"/>
                </a:lnTo>
                <a:lnTo>
                  <a:pt x="76" y="1"/>
                </a:lnTo>
                <a:lnTo>
                  <a:pt x="52" y="0"/>
                </a:lnTo>
              </a:path>
            </a:pathLst>
          </a:custGeom>
          <a:solidFill>
            <a:srgbClr val="0000FF"/>
          </a:solidFill>
          <a:ln w="12700" cap="flat" cmpd="sng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92" name="Freeform 184"/>
          <p:cNvSpPr>
            <a:spLocks/>
          </p:cNvSpPr>
          <p:nvPr/>
        </p:nvSpPr>
        <p:spPr bwMode="auto">
          <a:xfrm>
            <a:off x="2874963" y="5124450"/>
            <a:ext cx="715962" cy="714375"/>
          </a:xfrm>
          <a:custGeom>
            <a:avLst/>
            <a:gdLst/>
            <a:ahLst/>
            <a:cxnLst>
              <a:cxn ang="0">
                <a:pos x="323" y="448"/>
              </a:cxn>
              <a:cxn ang="0">
                <a:pos x="276" y="442"/>
              </a:cxn>
              <a:cxn ang="0">
                <a:pos x="237" y="436"/>
              </a:cxn>
              <a:cxn ang="0">
                <a:pos x="201" y="427"/>
              </a:cxn>
              <a:cxn ang="0">
                <a:pos x="156" y="411"/>
              </a:cxn>
              <a:cxn ang="0">
                <a:pos x="117" y="394"/>
              </a:cxn>
              <a:cxn ang="0">
                <a:pos x="90" y="376"/>
              </a:cxn>
              <a:cxn ang="0">
                <a:pos x="68" y="358"/>
              </a:cxn>
              <a:cxn ang="0">
                <a:pos x="48" y="340"/>
              </a:cxn>
              <a:cxn ang="0">
                <a:pos x="30" y="321"/>
              </a:cxn>
              <a:cxn ang="0">
                <a:pos x="17" y="295"/>
              </a:cxn>
              <a:cxn ang="0">
                <a:pos x="5" y="273"/>
              </a:cxn>
              <a:cxn ang="0">
                <a:pos x="0" y="243"/>
              </a:cxn>
              <a:cxn ang="0">
                <a:pos x="3" y="216"/>
              </a:cxn>
              <a:cxn ang="0">
                <a:pos x="12" y="190"/>
              </a:cxn>
              <a:cxn ang="0">
                <a:pos x="23" y="169"/>
              </a:cxn>
              <a:cxn ang="0">
                <a:pos x="48" y="139"/>
              </a:cxn>
              <a:cxn ang="0">
                <a:pos x="71" y="118"/>
              </a:cxn>
              <a:cxn ang="0">
                <a:pos x="99" y="100"/>
              </a:cxn>
              <a:cxn ang="0">
                <a:pos x="134" y="79"/>
              </a:cxn>
              <a:cxn ang="0">
                <a:pos x="176" y="64"/>
              </a:cxn>
              <a:cxn ang="0">
                <a:pos x="258" y="42"/>
              </a:cxn>
              <a:cxn ang="0">
                <a:pos x="330" y="33"/>
              </a:cxn>
              <a:cxn ang="0">
                <a:pos x="371" y="0"/>
              </a:cxn>
              <a:cxn ang="0">
                <a:pos x="368" y="144"/>
              </a:cxn>
              <a:cxn ang="0">
                <a:pos x="327" y="112"/>
              </a:cxn>
              <a:cxn ang="0">
                <a:pos x="264" y="124"/>
              </a:cxn>
              <a:cxn ang="0">
                <a:pos x="201" y="145"/>
              </a:cxn>
              <a:cxn ang="0">
                <a:pos x="162" y="166"/>
              </a:cxn>
              <a:cxn ang="0">
                <a:pos x="134" y="186"/>
              </a:cxn>
              <a:cxn ang="0">
                <a:pos x="111" y="210"/>
              </a:cxn>
              <a:cxn ang="0">
                <a:pos x="90" y="238"/>
              </a:cxn>
              <a:cxn ang="0">
                <a:pos x="84" y="268"/>
              </a:cxn>
              <a:cxn ang="0">
                <a:pos x="84" y="295"/>
              </a:cxn>
              <a:cxn ang="0">
                <a:pos x="90" y="319"/>
              </a:cxn>
              <a:cxn ang="0">
                <a:pos x="107" y="343"/>
              </a:cxn>
              <a:cxn ang="0">
                <a:pos x="134" y="375"/>
              </a:cxn>
              <a:cxn ang="0">
                <a:pos x="170" y="397"/>
              </a:cxn>
              <a:cxn ang="0">
                <a:pos x="206" y="415"/>
              </a:cxn>
              <a:cxn ang="0">
                <a:pos x="242" y="429"/>
              </a:cxn>
              <a:cxn ang="0">
                <a:pos x="269" y="436"/>
              </a:cxn>
              <a:cxn ang="0">
                <a:pos x="305" y="441"/>
              </a:cxn>
              <a:cxn ang="0">
                <a:pos x="381" y="449"/>
              </a:cxn>
            </a:cxnLst>
            <a:rect l="0" t="0" r="r" b="b"/>
            <a:pathLst>
              <a:path w="508" h="450">
                <a:moveTo>
                  <a:pt x="381" y="449"/>
                </a:moveTo>
                <a:lnTo>
                  <a:pt x="323" y="448"/>
                </a:lnTo>
                <a:lnTo>
                  <a:pt x="300" y="445"/>
                </a:lnTo>
                <a:lnTo>
                  <a:pt x="276" y="442"/>
                </a:lnTo>
                <a:lnTo>
                  <a:pt x="258" y="439"/>
                </a:lnTo>
                <a:lnTo>
                  <a:pt x="237" y="436"/>
                </a:lnTo>
                <a:lnTo>
                  <a:pt x="219" y="430"/>
                </a:lnTo>
                <a:lnTo>
                  <a:pt x="201" y="427"/>
                </a:lnTo>
                <a:lnTo>
                  <a:pt x="180" y="420"/>
                </a:lnTo>
                <a:lnTo>
                  <a:pt x="156" y="411"/>
                </a:lnTo>
                <a:lnTo>
                  <a:pt x="138" y="403"/>
                </a:lnTo>
                <a:lnTo>
                  <a:pt x="117" y="394"/>
                </a:lnTo>
                <a:lnTo>
                  <a:pt x="107" y="385"/>
                </a:lnTo>
                <a:lnTo>
                  <a:pt x="90" y="376"/>
                </a:lnTo>
                <a:lnTo>
                  <a:pt x="80" y="369"/>
                </a:lnTo>
                <a:lnTo>
                  <a:pt x="68" y="358"/>
                </a:lnTo>
                <a:lnTo>
                  <a:pt x="59" y="349"/>
                </a:lnTo>
                <a:lnTo>
                  <a:pt x="48" y="340"/>
                </a:lnTo>
                <a:lnTo>
                  <a:pt x="41" y="331"/>
                </a:lnTo>
                <a:lnTo>
                  <a:pt x="30" y="321"/>
                </a:lnTo>
                <a:lnTo>
                  <a:pt x="21" y="309"/>
                </a:lnTo>
                <a:lnTo>
                  <a:pt x="17" y="295"/>
                </a:lnTo>
                <a:lnTo>
                  <a:pt x="9" y="285"/>
                </a:lnTo>
                <a:lnTo>
                  <a:pt x="5" y="273"/>
                </a:lnTo>
                <a:lnTo>
                  <a:pt x="0" y="259"/>
                </a:lnTo>
                <a:lnTo>
                  <a:pt x="0" y="243"/>
                </a:lnTo>
                <a:lnTo>
                  <a:pt x="0" y="229"/>
                </a:lnTo>
                <a:lnTo>
                  <a:pt x="3" y="216"/>
                </a:lnTo>
                <a:lnTo>
                  <a:pt x="8" y="204"/>
                </a:lnTo>
                <a:lnTo>
                  <a:pt x="12" y="190"/>
                </a:lnTo>
                <a:lnTo>
                  <a:pt x="17" y="178"/>
                </a:lnTo>
                <a:lnTo>
                  <a:pt x="23" y="169"/>
                </a:lnTo>
                <a:lnTo>
                  <a:pt x="35" y="156"/>
                </a:lnTo>
                <a:lnTo>
                  <a:pt x="48" y="139"/>
                </a:lnTo>
                <a:lnTo>
                  <a:pt x="62" y="127"/>
                </a:lnTo>
                <a:lnTo>
                  <a:pt x="71" y="118"/>
                </a:lnTo>
                <a:lnTo>
                  <a:pt x="84" y="108"/>
                </a:lnTo>
                <a:lnTo>
                  <a:pt x="99" y="100"/>
                </a:lnTo>
                <a:lnTo>
                  <a:pt x="116" y="91"/>
                </a:lnTo>
                <a:lnTo>
                  <a:pt x="134" y="79"/>
                </a:lnTo>
                <a:lnTo>
                  <a:pt x="153" y="72"/>
                </a:lnTo>
                <a:lnTo>
                  <a:pt x="176" y="64"/>
                </a:lnTo>
                <a:lnTo>
                  <a:pt x="221" y="51"/>
                </a:lnTo>
                <a:lnTo>
                  <a:pt x="258" y="42"/>
                </a:lnTo>
                <a:lnTo>
                  <a:pt x="299" y="37"/>
                </a:lnTo>
                <a:lnTo>
                  <a:pt x="330" y="33"/>
                </a:lnTo>
                <a:lnTo>
                  <a:pt x="371" y="31"/>
                </a:lnTo>
                <a:lnTo>
                  <a:pt x="371" y="0"/>
                </a:lnTo>
                <a:lnTo>
                  <a:pt x="507" y="72"/>
                </a:lnTo>
                <a:lnTo>
                  <a:pt x="368" y="144"/>
                </a:lnTo>
                <a:lnTo>
                  <a:pt x="368" y="112"/>
                </a:lnTo>
                <a:lnTo>
                  <a:pt x="327" y="112"/>
                </a:lnTo>
                <a:lnTo>
                  <a:pt x="299" y="118"/>
                </a:lnTo>
                <a:lnTo>
                  <a:pt x="264" y="124"/>
                </a:lnTo>
                <a:lnTo>
                  <a:pt x="221" y="136"/>
                </a:lnTo>
                <a:lnTo>
                  <a:pt x="201" y="145"/>
                </a:lnTo>
                <a:lnTo>
                  <a:pt x="179" y="154"/>
                </a:lnTo>
                <a:lnTo>
                  <a:pt x="162" y="166"/>
                </a:lnTo>
                <a:lnTo>
                  <a:pt x="147" y="175"/>
                </a:lnTo>
                <a:lnTo>
                  <a:pt x="134" y="186"/>
                </a:lnTo>
                <a:lnTo>
                  <a:pt x="122" y="196"/>
                </a:lnTo>
                <a:lnTo>
                  <a:pt x="111" y="210"/>
                </a:lnTo>
                <a:lnTo>
                  <a:pt x="99" y="225"/>
                </a:lnTo>
                <a:lnTo>
                  <a:pt x="90" y="238"/>
                </a:lnTo>
                <a:lnTo>
                  <a:pt x="89" y="252"/>
                </a:lnTo>
                <a:lnTo>
                  <a:pt x="84" y="268"/>
                </a:lnTo>
                <a:lnTo>
                  <a:pt x="84" y="283"/>
                </a:lnTo>
                <a:lnTo>
                  <a:pt x="84" y="295"/>
                </a:lnTo>
                <a:lnTo>
                  <a:pt x="86" y="304"/>
                </a:lnTo>
                <a:lnTo>
                  <a:pt x="90" y="319"/>
                </a:lnTo>
                <a:lnTo>
                  <a:pt x="98" y="331"/>
                </a:lnTo>
                <a:lnTo>
                  <a:pt x="107" y="343"/>
                </a:lnTo>
                <a:lnTo>
                  <a:pt x="116" y="357"/>
                </a:lnTo>
                <a:lnTo>
                  <a:pt x="134" y="375"/>
                </a:lnTo>
                <a:lnTo>
                  <a:pt x="149" y="387"/>
                </a:lnTo>
                <a:lnTo>
                  <a:pt x="170" y="397"/>
                </a:lnTo>
                <a:lnTo>
                  <a:pt x="189" y="409"/>
                </a:lnTo>
                <a:lnTo>
                  <a:pt x="206" y="415"/>
                </a:lnTo>
                <a:lnTo>
                  <a:pt x="224" y="423"/>
                </a:lnTo>
                <a:lnTo>
                  <a:pt x="242" y="429"/>
                </a:lnTo>
                <a:lnTo>
                  <a:pt x="255" y="433"/>
                </a:lnTo>
                <a:lnTo>
                  <a:pt x="269" y="436"/>
                </a:lnTo>
                <a:lnTo>
                  <a:pt x="287" y="439"/>
                </a:lnTo>
                <a:lnTo>
                  <a:pt x="305" y="441"/>
                </a:lnTo>
                <a:lnTo>
                  <a:pt x="326" y="444"/>
                </a:lnTo>
                <a:lnTo>
                  <a:pt x="381" y="449"/>
                </a:lnTo>
              </a:path>
            </a:pathLst>
          </a:custGeom>
          <a:solidFill>
            <a:srgbClr val="0000FF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3193" name="AutoShape 185"/>
          <p:cNvSpPr>
            <a:spLocks noChangeArrowheads="1"/>
          </p:cNvSpPr>
          <p:nvPr/>
        </p:nvSpPr>
        <p:spPr bwMode="auto">
          <a:xfrm rot="16200000" flipH="1">
            <a:off x="2464594" y="4777581"/>
            <a:ext cx="387350" cy="293688"/>
          </a:xfrm>
          <a:prstGeom prst="rightArrow">
            <a:avLst>
              <a:gd name="adj1" fmla="val 50000"/>
              <a:gd name="adj2" fmla="val 65952"/>
            </a:avLst>
          </a:prstGeom>
          <a:solidFill>
            <a:srgbClr val="0000FF"/>
          </a:solidFill>
          <a:ln w="12700" algn="ctr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94" name="AutoShape 186"/>
          <p:cNvSpPr>
            <a:spLocks noChangeArrowheads="1"/>
          </p:cNvSpPr>
          <p:nvPr/>
        </p:nvSpPr>
        <p:spPr bwMode="auto">
          <a:xfrm rot="16200000" flipH="1">
            <a:off x="5722144" y="4942681"/>
            <a:ext cx="273050" cy="192088"/>
          </a:xfrm>
          <a:prstGeom prst="rightArrow">
            <a:avLst>
              <a:gd name="adj1" fmla="val 50000"/>
              <a:gd name="adj2" fmla="val 71081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195" name="AutoShape 187"/>
          <p:cNvSpPr>
            <a:spLocks noChangeArrowheads="1"/>
          </p:cNvSpPr>
          <p:nvPr/>
        </p:nvSpPr>
        <p:spPr bwMode="auto">
          <a:xfrm rot="16200000">
            <a:off x="3572669" y="5771356"/>
            <a:ext cx="101600" cy="192088"/>
          </a:xfrm>
          <a:prstGeom prst="rightArrow">
            <a:avLst>
              <a:gd name="adj1" fmla="val 50000"/>
              <a:gd name="adj2" fmla="val 50005"/>
            </a:avLst>
          </a:prstGeom>
          <a:solidFill>
            <a:srgbClr val="0000FF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3196" name="Group 188"/>
          <p:cNvGrpSpPr>
            <a:grpSpLocks/>
          </p:cNvGrpSpPr>
          <p:nvPr/>
        </p:nvGrpSpPr>
        <p:grpSpPr bwMode="auto">
          <a:xfrm>
            <a:off x="706438" y="5688013"/>
            <a:ext cx="277812" cy="180975"/>
            <a:chOff x="501" y="3583"/>
            <a:chExt cx="196" cy="114"/>
          </a:xfrm>
        </p:grpSpPr>
        <p:sp>
          <p:nvSpPr>
            <p:cNvPr id="43197" name="Freeform 189"/>
            <p:cNvSpPr>
              <a:spLocks/>
            </p:cNvSpPr>
            <p:nvPr/>
          </p:nvSpPr>
          <p:spPr bwMode="auto">
            <a:xfrm>
              <a:off x="507" y="3597"/>
              <a:ext cx="190" cy="100"/>
            </a:xfrm>
            <a:custGeom>
              <a:avLst/>
              <a:gdLst/>
              <a:ahLst/>
              <a:cxnLst>
                <a:cxn ang="0">
                  <a:pos x="77" y="19"/>
                </a:cxn>
                <a:cxn ang="0">
                  <a:pos x="62" y="24"/>
                </a:cxn>
                <a:cxn ang="0">
                  <a:pos x="53" y="29"/>
                </a:cxn>
                <a:cxn ang="0">
                  <a:pos x="45" y="36"/>
                </a:cxn>
                <a:cxn ang="0">
                  <a:pos x="41" y="42"/>
                </a:cxn>
                <a:cxn ang="0">
                  <a:pos x="41" y="49"/>
                </a:cxn>
                <a:cxn ang="0">
                  <a:pos x="42" y="55"/>
                </a:cxn>
                <a:cxn ang="0">
                  <a:pos x="48" y="62"/>
                </a:cxn>
                <a:cxn ang="0">
                  <a:pos x="57" y="69"/>
                </a:cxn>
                <a:cxn ang="0">
                  <a:pos x="68" y="73"/>
                </a:cxn>
                <a:cxn ang="0">
                  <a:pos x="81" y="76"/>
                </a:cxn>
                <a:cxn ang="0">
                  <a:pos x="95" y="77"/>
                </a:cxn>
                <a:cxn ang="0">
                  <a:pos x="108" y="76"/>
                </a:cxn>
                <a:cxn ang="0">
                  <a:pos x="120" y="73"/>
                </a:cxn>
                <a:cxn ang="0">
                  <a:pos x="131" y="70"/>
                </a:cxn>
                <a:cxn ang="0">
                  <a:pos x="140" y="65"/>
                </a:cxn>
                <a:cxn ang="0">
                  <a:pos x="146" y="57"/>
                </a:cxn>
                <a:cxn ang="0">
                  <a:pos x="149" y="50"/>
                </a:cxn>
                <a:cxn ang="0">
                  <a:pos x="149" y="41"/>
                </a:cxn>
                <a:cxn ang="0">
                  <a:pos x="143" y="33"/>
                </a:cxn>
                <a:cxn ang="0">
                  <a:pos x="131" y="25"/>
                </a:cxn>
                <a:cxn ang="0">
                  <a:pos x="170" y="1"/>
                </a:cxn>
                <a:cxn ang="0">
                  <a:pos x="167" y="15"/>
                </a:cxn>
                <a:cxn ang="0">
                  <a:pos x="177" y="24"/>
                </a:cxn>
                <a:cxn ang="0">
                  <a:pos x="185" y="33"/>
                </a:cxn>
                <a:cxn ang="0">
                  <a:pos x="189" y="42"/>
                </a:cxn>
                <a:cxn ang="0">
                  <a:pos x="189" y="54"/>
                </a:cxn>
                <a:cxn ang="0">
                  <a:pos x="186" y="61"/>
                </a:cxn>
                <a:cxn ang="0">
                  <a:pos x="180" y="70"/>
                </a:cxn>
                <a:cxn ang="0">
                  <a:pos x="171" y="77"/>
                </a:cxn>
                <a:cxn ang="0">
                  <a:pos x="161" y="85"/>
                </a:cxn>
                <a:cxn ang="0">
                  <a:pos x="146" y="91"/>
                </a:cxn>
                <a:cxn ang="0">
                  <a:pos x="131" y="96"/>
                </a:cxn>
                <a:cxn ang="0">
                  <a:pos x="113" y="98"/>
                </a:cxn>
                <a:cxn ang="0">
                  <a:pos x="98" y="99"/>
                </a:cxn>
                <a:cxn ang="0">
                  <a:pos x="86" y="99"/>
                </a:cxn>
                <a:cxn ang="0">
                  <a:pos x="68" y="97"/>
                </a:cxn>
                <a:cxn ang="0">
                  <a:pos x="54" y="94"/>
                </a:cxn>
                <a:cxn ang="0">
                  <a:pos x="41" y="89"/>
                </a:cxn>
                <a:cxn ang="0">
                  <a:pos x="26" y="84"/>
                </a:cxn>
                <a:cxn ang="0">
                  <a:pos x="17" y="77"/>
                </a:cxn>
                <a:cxn ang="0">
                  <a:pos x="9" y="70"/>
                </a:cxn>
                <a:cxn ang="0">
                  <a:pos x="5" y="62"/>
                </a:cxn>
                <a:cxn ang="0">
                  <a:pos x="0" y="55"/>
                </a:cxn>
                <a:cxn ang="0">
                  <a:pos x="0" y="48"/>
                </a:cxn>
                <a:cxn ang="0">
                  <a:pos x="2" y="40"/>
                </a:cxn>
                <a:cxn ang="0">
                  <a:pos x="5" y="32"/>
                </a:cxn>
                <a:cxn ang="0">
                  <a:pos x="12" y="23"/>
                </a:cxn>
                <a:cxn ang="0">
                  <a:pos x="21" y="16"/>
                </a:cxn>
                <a:cxn ang="0">
                  <a:pos x="32" y="10"/>
                </a:cxn>
                <a:cxn ang="0">
                  <a:pos x="44" y="5"/>
                </a:cxn>
                <a:cxn ang="0">
                  <a:pos x="62" y="0"/>
                </a:cxn>
              </a:cxnLst>
              <a:rect l="0" t="0" r="r" b="b"/>
              <a:pathLst>
                <a:path w="190" h="100">
                  <a:moveTo>
                    <a:pt x="62" y="0"/>
                  </a:moveTo>
                  <a:lnTo>
                    <a:pt x="80" y="19"/>
                  </a:lnTo>
                  <a:lnTo>
                    <a:pt x="77" y="19"/>
                  </a:lnTo>
                  <a:lnTo>
                    <a:pt x="72" y="20"/>
                  </a:lnTo>
                  <a:lnTo>
                    <a:pt x="68" y="22"/>
                  </a:lnTo>
                  <a:lnTo>
                    <a:pt x="62" y="24"/>
                  </a:lnTo>
                  <a:lnTo>
                    <a:pt x="59" y="25"/>
                  </a:lnTo>
                  <a:lnTo>
                    <a:pt x="54" y="27"/>
                  </a:lnTo>
                  <a:lnTo>
                    <a:pt x="53" y="29"/>
                  </a:lnTo>
                  <a:lnTo>
                    <a:pt x="50" y="31"/>
                  </a:lnTo>
                  <a:lnTo>
                    <a:pt x="47" y="33"/>
                  </a:lnTo>
                  <a:lnTo>
                    <a:pt x="45" y="36"/>
                  </a:lnTo>
                  <a:lnTo>
                    <a:pt x="44" y="38"/>
                  </a:lnTo>
                  <a:lnTo>
                    <a:pt x="41" y="41"/>
                  </a:lnTo>
                  <a:lnTo>
                    <a:pt x="41" y="42"/>
                  </a:lnTo>
                  <a:lnTo>
                    <a:pt x="41" y="45"/>
                  </a:lnTo>
                  <a:lnTo>
                    <a:pt x="41" y="47"/>
                  </a:lnTo>
                  <a:lnTo>
                    <a:pt x="41" y="49"/>
                  </a:lnTo>
                  <a:lnTo>
                    <a:pt x="41" y="51"/>
                  </a:lnTo>
                  <a:lnTo>
                    <a:pt x="41" y="53"/>
                  </a:lnTo>
                  <a:lnTo>
                    <a:pt x="42" y="55"/>
                  </a:lnTo>
                  <a:lnTo>
                    <a:pt x="44" y="57"/>
                  </a:lnTo>
                  <a:lnTo>
                    <a:pt x="45" y="60"/>
                  </a:lnTo>
                  <a:lnTo>
                    <a:pt x="48" y="62"/>
                  </a:lnTo>
                  <a:lnTo>
                    <a:pt x="50" y="64"/>
                  </a:lnTo>
                  <a:lnTo>
                    <a:pt x="54" y="67"/>
                  </a:lnTo>
                  <a:lnTo>
                    <a:pt x="57" y="69"/>
                  </a:lnTo>
                  <a:lnTo>
                    <a:pt x="60" y="70"/>
                  </a:lnTo>
                  <a:lnTo>
                    <a:pt x="65" y="71"/>
                  </a:lnTo>
                  <a:lnTo>
                    <a:pt x="68" y="73"/>
                  </a:lnTo>
                  <a:lnTo>
                    <a:pt x="72" y="74"/>
                  </a:lnTo>
                  <a:lnTo>
                    <a:pt x="77" y="75"/>
                  </a:lnTo>
                  <a:lnTo>
                    <a:pt x="81" y="76"/>
                  </a:lnTo>
                  <a:lnTo>
                    <a:pt x="86" y="76"/>
                  </a:lnTo>
                  <a:lnTo>
                    <a:pt x="90" y="77"/>
                  </a:lnTo>
                  <a:lnTo>
                    <a:pt x="95" y="77"/>
                  </a:lnTo>
                  <a:lnTo>
                    <a:pt x="99" y="77"/>
                  </a:lnTo>
                  <a:lnTo>
                    <a:pt x="104" y="76"/>
                  </a:lnTo>
                  <a:lnTo>
                    <a:pt x="108" y="76"/>
                  </a:lnTo>
                  <a:lnTo>
                    <a:pt x="113" y="75"/>
                  </a:lnTo>
                  <a:lnTo>
                    <a:pt x="117" y="74"/>
                  </a:lnTo>
                  <a:lnTo>
                    <a:pt x="120" y="73"/>
                  </a:lnTo>
                  <a:lnTo>
                    <a:pt x="123" y="72"/>
                  </a:lnTo>
                  <a:lnTo>
                    <a:pt x="126" y="71"/>
                  </a:lnTo>
                  <a:lnTo>
                    <a:pt x="131" y="70"/>
                  </a:lnTo>
                  <a:lnTo>
                    <a:pt x="134" y="68"/>
                  </a:lnTo>
                  <a:lnTo>
                    <a:pt x="137" y="67"/>
                  </a:lnTo>
                  <a:lnTo>
                    <a:pt x="140" y="65"/>
                  </a:lnTo>
                  <a:lnTo>
                    <a:pt x="141" y="62"/>
                  </a:lnTo>
                  <a:lnTo>
                    <a:pt x="144" y="60"/>
                  </a:lnTo>
                  <a:lnTo>
                    <a:pt x="146" y="57"/>
                  </a:lnTo>
                  <a:lnTo>
                    <a:pt x="149" y="55"/>
                  </a:lnTo>
                  <a:lnTo>
                    <a:pt x="149" y="53"/>
                  </a:lnTo>
                  <a:lnTo>
                    <a:pt x="149" y="50"/>
                  </a:lnTo>
                  <a:lnTo>
                    <a:pt x="149" y="46"/>
                  </a:lnTo>
                  <a:lnTo>
                    <a:pt x="149" y="44"/>
                  </a:lnTo>
                  <a:lnTo>
                    <a:pt x="149" y="41"/>
                  </a:lnTo>
                  <a:lnTo>
                    <a:pt x="147" y="39"/>
                  </a:lnTo>
                  <a:lnTo>
                    <a:pt x="144" y="36"/>
                  </a:lnTo>
                  <a:lnTo>
                    <a:pt x="143" y="33"/>
                  </a:lnTo>
                  <a:lnTo>
                    <a:pt x="140" y="30"/>
                  </a:lnTo>
                  <a:lnTo>
                    <a:pt x="135" y="27"/>
                  </a:lnTo>
                  <a:lnTo>
                    <a:pt x="131" y="25"/>
                  </a:lnTo>
                  <a:lnTo>
                    <a:pt x="117" y="32"/>
                  </a:lnTo>
                  <a:lnTo>
                    <a:pt x="114" y="1"/>
                  </a:lnTo>
                  <a:lnTo>
                    <a:pt x="170" y="1"/>
                  </a:lnTo>
                  <a:lnTo>
                    <a:pt x="156" y="9"/>
                  </a:lnTo>
                  <a:lnTo>
                    <a:pt x="162" y="12"/>
                  </a:lnTo>
                  <a:lnTo>
                    <a:pt x="167" y="15"/>
                  </a:lnTo>
                  <a:lnTo>
                    <a:pt x="171" y="18"/>
                  </a:lnTo>
                  <a:lnTo>
                    <a:pt x="176" y="21"/>
                  </a:lnTo>
                  <a:lnTo>
                    <a:pt x="177" y="24"/>
                  </a:lnTo>
                  <a:lnTo>
                    <a:pt x="180" y="27"/>
                  </a:lnTo>
                  <a:lnTo>
                    <a:pt x="183" y="30"/>
                  </a:lnTo>
                  <a:lnTo>
                    <a:pt x="185" y="33"/>
                  </a:lnTo>
                  <a:lnTo>
                    <a:pt x="186" y="36"/>
                  </a:lnTo>
                  <a:lnTo>
                    <a:pt x="188" y="39"/>
                  </a:lnTo>
                  <a:lnTo>
                    <a:pt x="189" y="42"/>
                  </a:lnTo>
                  <a:lnTo>
                    <a:pt x="189" y="46"/>
                  </a:lnTo>
                  <a:lnTo>
                    <a:pt x="189" y="51"/>
                  </a:lnTo>
                  <a:lnTo>
                    <a:pt x="189" y="54"/>
                  </a:lnTo>
                  <a:lnTo>
                    <a:pt x="188" y="57"/>
                  </a:lnTo>
                  <a:lnTo>
                    <a:pt x="186" y="59"/>
                  </a:lnTo>
                  <a:lnTo>
                    <a:pt x="186" y="61"/>
                  </a:lnTo>
                  <a:lnTo>
                    <a:pt x="185" y="64"/>
                  </a:lnTo>
                  <a:lnTo>
                    <a:pt x="183" y="67"/>
                  </a:lnTo>
                  <a:lnTo>
                    <a:pt x="180" y="70"/>
                  </a:lnTo>
                  <a:lnTo>
                    <a:pt x="179" y="72"/>
                  </a:lnTo>
                  <a:lnTo>
                    <a:pt x="176" y="75"/>
                  </a:lnTo>
                  <a:lnTo>
                    <a:pt x="171" y="77"/>
                  </a:lnTo>
                  <a:lnTo>
                    <a:pt x="168" y="80"/>
                  </a:lnTo>
                  <a:lnTo>
                    <a:pt x="164" y="83"/>
                  </a:lnTo>
                  <a:lnTo>
                    <a:pt x="161" y="85"/>
                  </a:lnTo>
                  <a:lnTo>
                    <a:pt x="156" y="87"/>
                  </a:lnTo>
                  <a:lnTo>
                    <a:pt x="152" y="89"/>
                  </a:lnTo>
                  <a:lnTo>
                    <a:pt x="146" y="91"/>
                  </a:lnTo>
                  <a:lnTo>
                    <a:pt x="140" y="93"/>
                  </a:lnTo>
                  <a:lnTo>
                    <a:pt x="135" y="94"/>
                  </a:lnTo>
                  <a:lnTo>
                    <a:pt x="131" y="96"/>
                  </a:lnTo>
                  <a:lnTo>
                    <a:pt x="123" y="97"/>
                  </a:lnTo>
                  <a:lnTo>
                    <a:pt x="117" y="98"/>
                  </a:lnTo>
                  <a:lnTo>
                    <a:pt x="113" y="98"/>
                  </a:lnTo>
                  <a:lnTo>
                    <a:pt x="108" y="99"/>
                  </a:lnTo>
                  <a:lnTo>
                    <a:pt x="104" y="99"/>
                  </a:lnTo>
                  <a:lnTo>
                    <a:pt x="98" y="99"/>
                  </a:lnTo>
                  <a:lnTo>
                    <a:pt x="95" y="99"/>
                  </a:lnTo>
                  <a:lnTo>
                    <a:pt x="90" y="99"/>
                  </a:lnTo>
                  <a:lnTo>
                    <a:pt x="86" y="99"/>
                  </a:lnTo>
                  <a:lnTo>
                    <a:pt x="80" y="99"/>
                  </a:lnTo>
                  <a:lnTo>
                    <a:pt x="74" y="98"/>
                  </a:lnTo>
                  <a:lnTo>
                    <a:pt x="68" y="97"/>
                  </a:lnTo>
                  <a:lnTo>
                    <a:pt x="63" y="96"/>
                  </a:lnTo>
                  <a:lnTo>
                    <a:pt x="59" y="95"/>
                  </a:lnTo>
                  <a:lnTo>
                    <a:pt x="54" y="94"/>
                  </a:lnTo>
                  <a:lnTo>
                    <a:pt x="47" y="92"/>
                  </a:lnTo>
                  <a:lnTo>
                    <a:pt x="44" y="91"/>
                  </a:lnTo>
                  <a:lnTo>
                    <a:pt x="41" y="89"/>
                  </a:lnTo>
                  <a:lnTo>
                    <a:pt x="35" y="87"/>
                  </a:lnTo>
                  <a:lnTo>
                    <a:pt x="30" y="85"/>
                  </a:lnTo>
                  <a:lnTo>
                    <a:pt x="26" y="84"/>
                  </a:lnTo>
                  <a:lnTo>
                    <a:pt x="23" y="81"/>
                  </a:lnTo>
                  <a:lnTo>
                    <a:pt x="18" y="79"/>
                  </a:lnTo>
                  <a:lnTo>
                    <a:pt x="17" y="77"/>
                  </a:lnTo>
                  <a:lnTo>
                    <a:pt x="14" y="74"/>
                  </a:lnTo>
                  <a:lnTo>
                    <a:pt x="12" y="72"/>
                  </a:lnTo>
                  <a:lnTo>
                    <a:pt x="9" y="70"/>
                  </a:lnTo>
                  <a:lnTo>
                    <a:pt x="6" y="67"/>
                  </a:lnTo>
                  <a:lnTo>
                    <a:pt x="5" y="65"/>
                  </a:lnTo>
                  <a:lnTo>
                    <a:pt x="5" y="62"/>
                  </a:lnTo>
                  <a:lnTo>
                    <a:pt x="2" y="59"/>
                  </a:lnTo>
                  <a:lnTo>
                    <a:pt x="2" y="57"/>
                  </a:lnTo>
                  <a:lnTo>
                    <a:pt x="0" y="55"/>
                  </a:lnTo>
                  <a:lnTo>
                    <a:pt x="0" y="52"/>
                  </a:lnTo>
                  <a:lnTo>
                    <a:pt x="0" y="50"/>
                  </a:lnTo>
                  <a:lnTo>
                    <a:pt x="0" y="48"/>
                  </a:lnTo>
                  <a:lnTo>
                    <a:pt x="0" y="45"/>
                  </a:lnTo>
                  <a:lnTo>
                    <a:pt x="0" y="43"/>
                  </a:lnTo>
                  <a:lnTo>
                    <a:pt x="2" y="40"/>
                  </a:lnTo>
                  <a:lnTo>
                    <a:pt x="2" y="37"/>
                  </a:lnTo>
                  <a:lnTo>
                    <a:pt x="3" y="35"/>
                  </a:lnTo>
                  <a:lnTo>
                    <a:pt x="5" y="32"/>
                  </a:lnTo>
                  <a:lnTo>
                    <a:pt x="6" y="29"/>
                  </a:lnTo>
                  <a:lnTo>
                    <a:pt x="9" y="26"/>
                  </a:lnTo>
                  <a:lnTo>
                    <a:pt x="12" y="23"/>
                  </a:lnTo>
                  <a:lnTo>
                    <a:pt x="15" y="20"/>
                  </a:lnTo>
                  <a:lnTo>
                    <a:pt x="18" y="18"/>
                  </a:lnTo>
                  <a:lnTo>
                    <a:pt x="21" y="16"/>
                  </a:lnTo>
                  <a:lnTo>
                    <a:pt x="24" y="14"/>
                  </a:lnTo>
                  <a:lnTo>
                    <a:pt x="27" y="12"/>
                  </a:lnTo>
                  <a:lnTo>
                    <a:pt x="32" y="10"/>
                  </a:lnTo>
                  <a:lnTo>
                    <a:pt x="35" y="8"/>
                  </a:lnTo>
                  <a:lnTo>
                    <a:pt x="41" y="6"/>
                  </a:lnTo>
                  <a:lnTo>
                    <a:pt x="44" y="5"/>
                  </a:lnTo>
                  <a:lnTo>
                    <a:pt x="50" y="3"/>
                  </a:lnTo>
                  <a:lnTo>
                    <a:pt x="56" y="1"/>
                  </a:lnTo>
                  <a:lnTo>
                    <a:pt x="62" y="0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198" name="Freeform 190"/>
            <p:cNvSpPr>
              <a:spLocks/>
            </p:cNvSpPr>
            <p:nvPr/>
          </p:nvSpPr>
          <p:spPr bwMode="auto">
            <a:xfrm>
              <a:off x="618" y="3595"/>
              <a:ext cx="60" cy="35"/>
            </a:xfrm>
            <a:custGeom>
              <a:avLst/>
              <a:gdLst/>
              <a:ahLst/>
              <a:cxnLst>
                <a:cxn ang="0">
                  <a:pos x="50" y="0"/>
                </a:cxn>
                <a:cxn ang="0">
                  <a:pos x="59" y="3"/>
                </a:cxn>
                <a:cxn ang="0">
                  <a:pos x="8" y="34"/>
                </a:cxn>
                <a:cxn ang="0">
                  <a:pos x="0" y="30"/>
                </a:cxn>
                <a:cxn ang="0">
                  <a:pos x="50" y="0"/>
                </a:cxn>
              </a:cxnLst>
              <a:rect l="0" t="0" r="r" b="b"/>
              <a:pathLst>
                <a:path w="60" h="35">
                  <a:moveTo>
                    <a:pt x="50" y="0"/>
                  </a:moveTo>
                  <a:lnTo>
                    <a:pt x="59" y="3"/>
                  </a:lnTo>
                  <a:lnTo>
                    <a:pt x="8" y="34"/>
                  </a:lnTo>
                  <a:lnTo>
                    <a:pt x="0" y="30"/>
                  </a:lnTo>
                  <a:lnTo>
                    <a:pt x="50" y="0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199" name="Oval 191"/>
            <p:cNvSpPr>
              <a:spLocks noChangeArrowheads="1"/>
            </p:cNvSpPr>
            <p:nvPr/>
          </p:nvSpPr>
          <p:spPr bwMode="auto">
            <a:xfrm>
              <a:off x="541" y="3586"/>
              <a:ext cx="67" cy="32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3200" name="Freeform 192"/>
            <p:cNvSpPr>
              <a:spLocks/>
            </p:cNvSpPr>
            <p:nvPr/>
          </p:nvSpPr>
          <p:spPr bwMode="auto">
            <a:xfrm>
              <a:off x="501" y="3593"/>
              <a:ext cx="190" cy="101"/>
            </a:xfrm>
            <a:custGeom>
              <a:avLst/>
              <a:gdLst/>
              <a:ahLst/>
              <a:cxnLst>
                <a:cxn ang="0">
                  <a:pos x="75" y="19"/>
                </a:cxn>
                <a:cxn ang="0">
                  <a:pos x="62" y="23"/>
                </a:cxn>
                <a:cxn ang="0">
                  <a:pos x="51" y="29"/>
                </a:cxn>
                <a:cxn ang="0">
                  <a:pos x="44" y="35"/>
                </a:cxn>
                <a:cxn ang="0">
                  <a:pos x="41" y="43"/>
                </a:cxn>
                <a:cxn ang="0">
                  <a:pos x="41" y="50"/>
                </a:cxn>
                <a:cxn ang="0">
                  <a:pos x="44" y="58"/>
                </a:cxn>
                <a:cxn ang="0">
                  <a:pos x="50" y="65"/>
                </a:cxn>
                <a:cxn ang="0">
                  <a:pos x="60" y="71"/>
                </a:cxn>
                <a:cxn ang="0">
                  <a:pos x="72" y="74"/>
                </a:cxn>
                <a:cxn ang="0">
                  <a:pos x="86" y="77"/>
                </a:cxn>
                <a:cxn ang="0">
                  <a:pos x="99" y="77"/>
                </a:cxn>
                <a:cxn ang="0">
                  <a:pos x="113" y="76"/>
                </a:cxn>
                <a:cxn ang="0">
                  <a:pos x="123" y="73"/>
                </a:cxn>
                <a:cxn ang="0">
                  <a:pos x="134" y="68"/>
                </a:cxn>
                <a:cxn ang="0">
                  <a:pos x="141" y="62"/>
                </a:cxn>
                <a:cxn ang="0">
                  <a:pos x="149" y="55"/>
                </a:cxn>
                <a:cxn ang="0">
                  <a:pos x="149" y="47"/>
                </a:cxn>
                <a:cxn ang="0">
                  <a:pos x="147" y="38"/>
                </a:cxn>
                <a:cxn ang="0">
                  <a:pos x="140" y="29"/>
                </a:cxn>
                <a:cxn ang="0">
                  <a:pos x="117" y="32"/>
                </a:cxn>
                <a:cxn ang="0">
                  <a:pos x="156" y="8"/>
                </a:cxn>
                <a:cxn ang="0">
                  <a:pos x="171" y="17"/>
                </a:cxn>
                <a:cxn ang="0">
                  <a:pos x="180" y="26"/>
                </a:cxn>
                <a:cxn ang="0">
                  <a:pos x="186" y="35"/>
                </a:cxn>
                <a:cxn ang="0">
                  <a:pos x="189" y="47"/>
                </a:cxn>
                <a:cxn ang="0">
                  <a:pos x="188" y="56"/>
                </a:cxn>
                <a:cxn ang="0">
                  <a:pos x="183" y="65"/>
                </a:cxn>
                <a:cxn ang="0">
                  <a:pos x="177" y="71"/>
                </a:cxn>
                <a:cxn ang="0">
                  <a:pos x="167" y="80"/>
                </a:cxn>
                <a:cxn ang="0">
                  <a:pos x="155" y="86"/>
                </a:cxn>
                <a:cxn ang="0">
                  <a:pos x="140" y="92"/>
                </a:cxn>
                <a:cxn ang="0">
                  <a:pos x="123" y="97"/>
                </a:cxn>
                <a:cxn ang="0">
                  <a:pos x="108" y="98"/>
                </a:cxn>
                <a:cxn ang="0">
                  <a:pos x="95" y="100"/>
                </a:cxn>
                <a:cxn ang="0">
                  <a:pos x="80" y="98"/>
                </a:cxn>
                <a:cxn ang="0">
                  <a:pos x="63" y="97"/>
                </a:cxn>
                <a:cxn ang="0">
                  <a:pos x="47" y="92"/>
                </a:cxn>
                <a:cxn ang="0">
                  <a:pos x="35" y="88"/>
                </a:cxn>
                <a:cxn ang="0">
                  <a:pos x="23" y="82"/>
                </a:cxn>
                <a:cxn ang="0">
                  <a:pos x="14" y="74"/>
                </a:cxn>
                <a:cxn ang="0">
                  <a:pos x="6" y="67"/>
                </a:cxn>
                <a:cxn ang="0">
                  <a:pos x="2" y="59"/>
                </a:cxn>
                <a:cxn ang="0">
                  <a:pos x="0" y="53"/>
                </a:cxn>
                <a:cxn ang="0">
                  <a:pos x="0" y="46"/>
                </a:cxn>
                <a:cxn ang="0">
                  <a:pos x="2" y="37"/>
                </a:cxn>
                <a:cxn ang="0">
                  <a:pos x="6" y="29"/>
                </a:cxn>
                <a:cxn ang="0">
                  <a:pos x="15" y="20"/>
                </a:cxn>
                <a:cxn ang="0">
                  <a:pos x="23" y="14"/>
                </a:cxn>
                <a:cxn ang="0">
                  <a:pos x="35" y="8"/>
                </a:cxn>
                <a:cxn ang="0">
                  <a:pos x="50" y="2"/>
                </a:cxn>
              </a:cxnLst>
              <a:rect l="0" t="0" r="r" b="b"/>
              <a:pathLst>
                <a:path w="190" h="101">
                  <a:moveTo>
                    <a:pt x="62" y="0"/>
                  </a:moveTo>
                  <a:lnTo>
                    <a:pt x="80" y="19"/>
                  </a:lnTo>
                  <a:lnTo>
                    <a:pt x="75" y="19"/>
                  </a:lnTo>
                  <a:lnTo>
                    <a:pt x="72" y="20"/>
                  </a:lnTo>
                  <a:lnTo>
                    <a:pt x="66" y="22"/>
                  </a:lnTo>
                  <a:lnTo>
                    <a:pt x="62" y="23"/>
                  </a:lnTo>
                  <a:lnTo>
                    <a:pt x="59" y="25"/>
                  </a:lnTo>
                  <a:lnTo>
                    <a:pt x="54" y="26"/>
                  </a:lnTo>
                  <a:lnTo>
                    <a:pt x="51" y="29"/>
                  </a:lnTo>
                  <a:lnTo>
                    <a:pt x="50" y="32"/>
                  </a:lnTo>
                  <a:lnTo>
                    <a:pt x="47" y="34"/>
                  </a:lnTo>
                  <a:lnTo>
                    <a:pt x="44" y="35"/>
                  </a:lnTo>
                  <a:lnTo>
                    <a:pt x="44" y="38"/>
                  </a:lnTo>
                  <a:lnTo>
                    <a:pt x="41" y="41"/>
                  </a:lnTo>
                  <a:lnTo>
                    <a:pt x="41" y="43"/>
                  </a:lnTo>
                  <a:lnTo>
                    <a:pt x="41" y="44"/>
                  </a:lnTo>
                  <a:lnTo>
                    <a:pt x="41" y="47"/>
                  </a:lnTo>
                  <a:lnTo>
                    <a:pt x="41" y="50"/>
                  </a:lnTo>
                  <a:lnTo>
                    <a:pt x="41" y="53"/>
                  </a:lnTo>
                  <a:lnTo>
                    <a:pt x="42" y="56"/>
                  </a:lnTo>
                  <a:lnTo>
                    <a:pt x="44" y="58"/>
                  </a:lnTo>
                  <a:lnTo>
                    <a:pt x="45" y="59"/>
                  </a:lnTo>
                  <a:lnTo>
                    <a:pt x="47" y="62"/>
                  </a:lnTo>
                  <a:lnTo>
                    <a:pt x="50" y="65"/>
                  </a:lnTo>
                  <a:lnTo>
                    <a:pt x="54" y="67"/>
                  </a:lnTo>
                  <a:lnTo>
                    <a:pt x="57" y="68"/>
                  </a:lnTo>
                  <a:lnTo>
                    <a:pt x="60" y="71"/>
                  </a:lnTo>
                  <a:lnTo>
                    <a:pt x="65" y="71"/>
                  </a:lnTo>
                  <a:lnTo>
                    <a:pt x="68" y="74"/>
                  </a:lnTo>
                  <a:lnTo>
                    <a:pt x="72" y="74"/>
                  </a:lnTo>
                  <a:lnTo>
                    <a:pt x="77" y="76"/>
                  </a:lnTo>
                  <a:lnTo>
                    <a:pt x="81" y="76"/>
                  </a:lnTo>
                  <a:lnTo>
                    <a:pt x="86" y="77"/>
                  </a:lnTo>
                  <a:lnTo>
                    <a:pt x="90" y="77"/>
                  </a:lnTo>
                  <a:lnTo>
                    <a:pt x="95" y="77"/>
                  </a:lnTo>
                  <a:lnTo>
                    <a:pt x="99" y="77"/>
                  </a:lnTo>
                  <a:lnTo>
                    <a:pt x="104" y="77"/>
                  </a:lnTo>
                  <a:lnTo>
                    <a:pt x="108" y="77"/>
                  </a:lnTo>
                  <a:lnTo>
                    <a:pt x="113" y="76"/>
                  </a:lnTo>
                  <a:lnTo>
                    <a:pt x="117" y="74"/>
                  </a:lnTo>
                  <a:lnTo>
                    <a:pt x="120" y="74"/>
                  </a:lnTo>
                  <a:lnTo>
                    <a:pt x="123" y="73"/>
                  </a:lnTo>
                  <a:lnTo>
                    <a:pt x="126" y="71"/>
                  </a:lnTo>
                  <a:lnTo>
                    <a:pt x="131" y="70"/>
                  </a:lnTo>
                  <a:lnTo>
                    <a:pt x="134" y="68"/>
                  </a:lnTo>
                  <a:lnTo>
                    <a:pt x="135" y="67"/>
                  </a:lnTo>
                  <a:lnTo>
                    <a:pt x="140" y="65"/>
                  </a:lnTo>
                  <a:lnTo>
                    <a:pt x="141" y="62"/>
                  </a:lnTo>
                  <a:lnTo>
                    <a:pt x="144" y="61"/>
                  </a:lnTo>
                  <a:lnTo>
                    <a:pt x="146" y="58"/>
                  </a:lnTo>
                  <a:lnTo>
                    <a:pt x="149" y="55"/>
                  </a:lnTo>
                  <a:lnTo>
                    <a:pt x="149" y="53"/>
                  </a:lnTo>
                  <a:lnTo>
                    <a:pt x="149" y="50"/>
                  </a:lnTo>
                  <a:lnTo>
                    <a:pt x="149" y="47"/>
                  </a:lnTo>
                  <a:lnTo>
                    <a:pt x="149" y="44"/>
                  </a:lnTo>
                  <a:lnTo>
                    <a:pt x="149" y="41"/>
                  </a:lnTo>
                  <a:lnTo>
                    <a:pt x="147" y="38"/>
                  </a:lnTo>
                  <a:lnTo>
                    <a:pt x="144" y="35"/>
                  </a:lnTo>
                  <a:lnTo>
                    <a:pt x="143" y="32"/>
                  </a:lnTo>
                  <a:lnTo>
                    <a:pt x="140" y="29"/>
                  </a:lnTo>
                  <a:lnTo>
                    <a:pt x="135" y="26"/>
                  </a:lnTo>
                  <a:lnTo>
                    <a:pt x="131" y="25"/>
                  </a:lnTo>
                  <a:lnTo>
                    <a:pt x="117" y="32"/>
                  </a:lnTo>
                  <a:lnTo>
                    <a:pt x="114" y="1"/>
                  </a:lnTo>
                  <a:lnTo>
                    <a:pt x="168" y="1"/>
                  </a:lnTo>
                  <a:lnTo>
                    <a:pt x="156" y="8"/>
                  </a:lnTo>
                  <a:lnTo>
                    <a:pt x="162" y="11"/>
                  </a:lnTo>
                  <a:lnTo>
                    <a:pt x="167" y="16"/>
                  </a:lnTo>
                  <a:lnTo>
                    <a:pt x="171" y="17"/>
                  </a:lnTo>
                  <a:lnTo>
                    <a:pt x="176" y="20"/>
                  </a:lnTo>
                  <a:lnTo>
                    <a:pt x="177" y="23"/>
                  </a:lnTo>
                  <a:lnTo>
                    <a:pt x="180" y="26"/>
                  </a:lnTo>
                  <a:lnTo>
                    <a:pt x="183" y="29"/>
                  </a:lnTo>
                  <a:lnTo>
                    <a:pt x="185" y="32"/>
                  </a:lnTo>
                  <a:lnTo>
                    <a:pt x="186" y="35"/>
                  </a:lnTo>
                  <a:lnTo>
                    <a:pt x="186" y="38"/>
                  </a:lnTo>
                  <a:lnTo>
                    <a:pt x="188" y="43"/>
                  </a:lnTo>
                  <a:lnTo>
                    <a:pt x="189" y="47"/>
                  </a:lnTo>
                  <a:lnTo>
                    <a:pt x="189" y="50"/>
                  </a:lnTo>
                  <a:lnTo>
                    <a:pt x="188" y="53"/>
                  </a:lnTo>
                  <a:lnTo>
                    <a:pt x="188" y="56"/>
                  </a:lnTo>
                  <a:lnTo>
                    <a:pt x="186" y="59"/>
                  </a:lnTo>
                  <a:lnTo>
                    <a:pt x="185" y="62"/>
                  </a:lnTo>
                  <a:lnTo>
                    <a:pt x="183" y="65"/>
                  </a:lnTo>
                  <a:lnTo>
                    <a:pt x="182" y="67"/>
                  </a:lnTo>
                  <a:lnTo>
                    <a:pt x="180" y="70"/>
                  </a:lnTo>
                  <a:lnTo>
                    <a:pt x="177" y="71"/>
                  </a:lnTo>
                  <a:lnTo>
                    <a:pt x="176" y="74"/>
                  </a:lnTo>
                  <a:lnTo>
                    <a:pt x="171" y="77"/>
                  </a:lnTo>
                  <a:lnTo>
                    <a:pt x="167" y="80"/>
                  </a:lnTo>
                  <a:lnTo>
                    <a:pt x="164" y="83"/>
                  </a:lnTo>
                  <a:lnTo>
                    <a:pt x="161" y="85"/>
                  </a:lnTo>
                  <a:lnTo>
                    <a:pt x="155" y="86"/>
                  </a:lnTo>
                  <a:lnTo>
                    <a:pt x="152" y="89"/>
                  </a:lnTo>
                  <a:lnTo>
                    <a:pt x="144" y="92"/>
                  </a:lnTo>
                  <a:lnTo>
                    <a:pt x="140" y="92"/>
                  </a:lnTo>
                  <a:lnTo>
                    <a:pt x="135" y="95"/>
                  </a:lnTo>
                  <a:lnTo>
                    <a:pt x="129" y="95"/>
                  </a:lnTo>
                  <a:lnTo>
                    <a:pt x="123" y="97"/>
                  </a:lnTo>
                  <a:lnTo>
                    <a:pt x="117" y="98"/>
                  </a:lnTo>
                  <a:lnTo>
                    <a:pt x="113" y="98"/>
                  </a:lnTo>
                  <a:lnTo>
                    <a:pt x="108" y="98"/>
                  </a:lnTo>
                  <a:lnTo>
                    <a:pt x="104" y="100"/>
                  </a:lnTo>
                  <a:lnTo>
                    <a:pt x="98" y="100"/>
                  </a:lnTo>
                  <a:lnTo>
                    <a:pt x="95" y="100"/>
                  </a:lnTo>
                  <a:lnTo>
                    <a:pt x="89" y="100"/>
                  </a:lnTo>
                  <a:lnTo>
                    <a:pt x="86" y="100"/>
                  </a:lnTo>
                  <a:lnTo>
                    <a:pt x="80" y="98"/>
                  </a:lnTo>
                  <a:lnTo>
                    <a:pt x="74" y="98"/>
                  </a:lnTo>
                  <a:lnTo>
                    <a:pt x="68" y="98"/>
                  </a:lnTo>
                  <a:lnTo>
                    <a:pt x="63" y="97"/>
                  </a:lnTo>
                  <a:lnTo>
                    <a:pt x="57" y="95"/>
                  </a:lnTo>
                  <a:lnTo>
                    <a:pt x="54" y="95"/>
                  </a:lnTo>
                  <a:lnTo>
                    <a:pt x="47" y="92"/>
                  </a:lnTo>
                  <a:lnTo>
                    <a:pt x="42" y="91"/>
                  </a:lnTo>
                  <a:lnTo>
                    <a:pt x="39" y="89"/>
                  </a:lnTo>
                  <a:lnTo>
                    <a:pt x="35" y="88"/>
                  </a:lnTo>
                  <a:lnTo>
                    <a:pt x="29" y="86"/>
                  </a:lnTo>
                  <a:lnTo>
                    <a:pt x="26" y="83"/>
                  </a:lnTo>
                  <a:lnTo>
                    <a:pt x="23" y="82"/>
                  </a:lnTo>
                  <a:lnTo>
                    <a:pt x="18" y="80"/>
                  </a:lnTo>
                  <a:lnTo>
                    <a:pt x="17" y="77"/>
                  </a:lnTo>
                  <a:lnTo>
                    <a:pt x="14" y="74"/>
                  </a:lnTo>
                  <a:lnTo>
                    <a:pt x="11" y="73"/>
                  </a:lnTo>
                  <a:lnTo>
                    <a:pt x="9" y="70"/>
                  </a:lnTo>
                  <a:lnTo>
                    <a:pt x="6" y="67"/>
                  </a:lnTo>
                  <a:lnTo>
                    <a:pt x="5" y="65"/>
                  </a:lnTo>
                  <a:lnTo>
                    <a:pt x="3" y="62"/>
                  </a:lnTo>
                  <a:lnTo>
                    <a:pt x="2" y="59"/>
                  </a:lnTo>
                  <a:lnTo>
                    <a:pt x="0" y="56"/>
                  </a:lnTo>
                  <a:lnTo>
                    <a:pt x="0" y="55"/>
                  </a:lnTo>
                  <a:lnTo>
                    <a:pt x="0" y="53"/>
                  </a:lnTo>
                  <a:lnTo>
                    <a:pt x="0" y="50"/>
                  </a:lnTo>
                  <a:lnTo>
                    <a:pt x="0" y="49"/>
                  </a:lnTo>
                  <a:lnTo>
                    <a:pt x="0" y="46"/>
                  </a:lnTo>
                  <a:lnTo>
                    <a:pt x="0" y="43"/>
                  </a:lnTo>
                  <a:lnTo>
                    <a:pt x="0" y="40"/>
                  </a:lnTo>
                  <a:lnTo>
                    <a:pt x="2" y="37"/>
                  </a:lnTo>
                  <a:lnTo>
                    <a:pt x="3" y="35"/>
                  </a:lnTo>
                  <a:lnTo>
                    <a:pt x="5" y="32"/>
                  </a:lnTo>
                  <a:lnTo>
                    <a:pt x="6" y="29"/>
                  </a:lnTo>
                  <a:lnTo>
                    <a:pt x="9" y="26"/>
                  </a:lnTo>
                  <a:lnTo>
                    <a:pt x="12" y="23"/>
                  </a:lnTo>
                  <a:lnTo>
                    <a:pt x="15" y="20"/>
                  </a:lnTo>
                  <a:lnTo>
                    <a:pt x="18" y="17"/>
                  </a:lnTo>
                  <a:lnTo>
                    <a:pt x="20" y="16"/>
                  </a:lnTo>
                  <a:lnTo>
                    <a:pt x="23" y="14"/>
                  </a:lnTo>
                  <a:lnTo>
                    <a:pt x="27" y="11"/>
                  </a:lnTo>
                  <a:lnTo>
                    <a:pt x="30" y="10"/>
                  </a:lnTo>
                  <a:lnTo>
                    <a:pt x="35" y="8"/>
                  </a:lnTo>
                  <a:lnTo>
                    <a:pt x="39" y="7"/>
                  </a:lnTo>
                  <a:lnTo>
                    <a:pt x="44" y="5"/>
                  </a:lnTo>
                  <a:lnTo>
                    <a:pt x="50" y="2"/>
                  </a:lnTo>
                  <a:lnTo>
                    <a:pt x="54" y="1"/>
                  </a:lnTo>
                  <a:lnTo>
                    <a:pt x="62" y="0"/>
                  </a:lnTo>
                </a:path>
              </a:pathLst>
            </a:custGeom>
            <a:solidFill>
              <a:srgbClr val="FF3300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201" name="Oval 193"/>
            <p:cNvSpPr>
              <a:spLocks noChangeArrowheads="1"/>
            </p:cNvSpPr>
            <p:nvPr/>
          </p:nvSpPr>
          <p:spPr bwMode="auto">
            <a:xfrm>
              <a:off x="537" y="3583"/>
              <a:ext cx="68" cy="33"/>
            </a:xfrm>
            <a:prstGeom prst="ellipse">
              <a:avLst/>
            </a:prstGeom>
            <a:solidFill>
              <a:srgbClr val="FF3300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3202" name="AutoShape 194"/>
          <p:cNvSpPr>
            <a:spLocks noChangeArrowheads="1"/>
          </p:cNvSpPr>
          <p:nvPr/>
        </p:nvSpPr>
        <p:spPr bwMode="auto">
          <a:xfrm>
            <a:off x="2917825" y="3816350"/>
            <a:ext cx="1411288" cy="322792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203" name="Freeform 195"/>
          <p:cNvSpPr>
            <a:spLocks/>
          </p:cNvSpPr>
          <p:nvPr/>
        </p:nvSpPr>
        <p:spPr bwMode="auto">
          <a:xfrm>
            <a:off x="1760538" y="5105400"/>
            <a:ext cx="1203325" cy="458788"/>
          </a:xfrm>
          <a:custGeom>
            <a:avLst/>
            <a:gdLst/>
            <a:ahLst/>
            <a:cxnLst>
              <a:cxn ang="0">
                <a:pos x="851" y="0"/>
              </a:cxn>
              <a:cxn ang="0">
                <a:pos x="0" y="0"/>
              </a:cxn>
              <a:cxn ang="0">
                <a:pos x="0" y="167"/>
              </a:cxn>
              <a:cxn ang="0">
                <a:pos x="482" y="167"/>
              </a:cxn>
              <a:cxn ang="0">
                <a:pos x="704" y="288"/>
              </a:cxn>
              <a:cxn ang="0">
                <a:pos x="591" y="167"/>
              </a:cxn>
              <a:cxn ang="0">
                <a:pos x="851" y="167"/>
              </a:cxn>
              <a:cxn ang="0">
                <a:pos x="851" y="0"/>
              </a:cxn>
            </a:cxnLst>
            <a:rect l="0" t="0" r="r" b="b"/>
            <a:pathLst>
              <a:path w="852" h="289">
                <a:moveTo>
                  <a:pt x="851" y="0"/>
                </a:moveTo>
                <a:lnTo>
                  <a:pt x="0" y="0"/>
                </a:lnTo>
                <a:lnTo>
                  <a:pt x="0" y="167"/>
                </a:lnTo>
                <a:lnTo>
                  <a:pt x="482" y="167"/>
                </a:lnTo>
                <a:lnTo>
                  <a:pt x="704" y="288"/>
                </a:lnTo>
                <a:lnTo>
                  <a:pt x="591" y="167"/>
                </a:lnTo>
                <a:lnTo>
                  <a:pt x="851" y="167"/>
                </a:lnTo>
                <a:lnTo>
                  <a:pt x="851" y="0"/>
                </a:lnTo>
              </a:path>
            </a:pathLst>
          </a:custGeom>
          <a:solidFill>
            <a:srgbClr val="FFFFFF"/>
          </a:solidFill>
          <a:ln w="12700" cap="rnd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endParaRPr lang="pt-BR"/>
          </a:p>
        </p:txBody>
      </p:sp>
      <p:sp>
        <p:nvSpPr>
          <p:cNvPr id="43204" name="Rectangle 196"/>
          <p:cNvSpPr>
            <a:spLocks noChangeArrowheads="1"/>
          </p:cNvSpPr>
          <p:nvPr/>
        </p:nvSpPr>
        <p:spPr bwMode="auto">
          <a:xfrm>
            <a:off x="3063875" y="3822700"/>
            <a:ext cx="8477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3205" name="Group 197"/>
          <p:cNvGrpSpPr>
            <a:grpSpLocks/>
          </p:cNvGrpSpPr>
          <p:nvPr/>
        </p:nvGrpSpPr>
        <p:grpSpPr bwMode="auto">
          <a:xfrm>
            <a:off x="6677025" y="3822700"/>
            <a:ext cx="1276350" cy="552450"/>
            <a:chOff x="4732" y="2408"/>
            <a:chExt cx="904" cy="348"/>
          </a:xfrm>
        </p:grpSpPr>
        <p:sp>
          <p:nvSpPr>
            <p:cNvPr id="43206" name="AutoShape 198"/>
            <p:cNvSpPr>
              <a:spLocks noChangeArrowheads="1"/>
            </p:cNvSpPr>
            <p:nvPr/>
          </p:nvSpPr>
          <p:spPr bwMode="auto">
            <a:xfrm>
              <a:off x="4732" y="2440"/>
              <a:ext cx="904" cy="263"/>
            </a:xfrm>
            <a:prstGeom prst="wedgeRoundRectCallout">
              <a:avLst>
                <a:gd name="adj1" fmla="val -41671"/>
                <a:gd name="adj2" fmla="val 66667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3207" name="Rectangle 199"/>
            <p:cNvSpPr>
              <a:spLocks noChangeArrowheads="1"/>
            </p:cNvSpPr>
            <p:nvPr/>
          </p:nvSpPr>
          <p:spPr bwMode="auto">
            <a:xfrm>
              <a:off x="4809" y="2408"/>
              <a:ext cx="559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3208" name="Rectangle 200"/>
          <p:cNvSpPr>
            <a:spLocks noChangeArrowheads="1"/>
          </p:cNvSpPr>
          <p:nvPr/>
        </p:nvSpPr>
        <p:spPr bwMode="auto">
          <a:xfrm>
            <a:off x="422275" y="4337050"/>
            <a:ext cx="73342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3209" name="Group 201"/>
          <p:cNvGrpSpPr>
            <a:grpSpLocks/>
          </p:cNvGrpSpPr>
          <p:nvPr/>
        </p:nvGrpSpPr>
        <p:grpSpPr bwMode="auto">
          <a:xfrm>
            <a:off x="4233863" y="4318000"/>
            <a:ext cx="1423987" cy="612775"/>
            <a:chOff x="3000" y="2720"/>
            <a:chExt cx="1009" cy="386"/>
          </a:xfrm>
        </p:grpSpPr>
        <p:sp>
          <p:nvSpPr>
            <p:cNvPr id="43210" name="Freeform 202"/>
            <p:cNvSpPr>
              <a:spLocks/>
            </p:cNvSpPr>
            <p:nvPr/>
          </p:nvSpPr>
          <p:spPr bwMode="auto">
            <a:xfrm>
              <a:off x="3000" y="2748"/>
              <a:ext cx="1009" cy="358"/>
            </a:xfrm>
            <a:custGeom>
              <a:avLst/>
              <a:gdLst/>
              <a:ahLst/>
              <a:cxnLst>
                <a:cxn ang="0">
                  <a:pos x="1008" y="0"/>
                </a:cxn>
                <a:cxn ang="0">
                  <a:pos x="0" y="0"/>
                </a:cxn>
                <a:cxn ang="0">
                  <a:pos x="0" y="208"/>
                </a:cxn>
                <a:cxn ang="0">
                  <a:pos x="570" y="208"/>
                </a:cxn>
                <a:cxn ang="0">
                  <a:pos x="833" y="357"/>
                </a:cxn>
                <a:cxn ang="0">
                  <a:pos x="702" y="208"/>
                </a:cxn>
                <a:cxn ang="0">
                  <a:pos x="1008" y="208"/>
                </a:cxn>
                <a:cxn ang="0">
                  <a:pos x="1008" y="0"/>
                </a:cxn>
              </a:cxnLst>
              <a:rect l="0" t="0" r="r" b="b"/>
              <a:pathLst>
                <a:path w="1009" h="358">
                  <a:moveTo>
                    <a:pt x="1008" y="0"/>
                  </a:moveTo>
                  <a:lnTo>
                    <a:pt x="0" y="0"/>
                  </a:lnTo>
                  <a:lnTo>
                    <a:pt x="0" y="208"/>
                  </a:lnTo>
                  <a:lnTo>
                    <a:pt x="570" y="208"/>
                  </a:lnTo>
                  <a:lnTo>
                    <a:pt x="833" y="357"/>
                  </a:lnTo>
                  <a:lnTo>
                    <a:pt x="702" y="208"/>
                  </a:lnTo>
                  <a:lnTo>
                    <a:pt x="1008" y="208"/>
                  </a:lnTo>
                  <a:lnTo>
                    <a:pt x="1008" y="0"/>
                  </a:lnTo>
                </a:path>
              </a:pathLst>
            </a:custGeom>
            <a:solidFill>
              <a:srgbClr val="FFFFFF"/>
            </a:solidFill>
            <a:ln w="12700" cap="rnd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endParaRPr lang="pt-BR"/>
            </a:p>
          </p:txBody>
        </p:sp>
        <p:sp>
          <p:nvSpPr>
            <p:cNvPr id="43211" name="Rectangle 203"/>
            <p:cNvSpPr>
              <a:spLocks noChangeArrowheads="1"/>
            </p:cNvSpPr>
            <p:nvPr/>
          </p:nvSpPr>
          <p:spPr bwMode="auto">
            <a:xfrm>
              <a:off x="3035" y="2720"/>
              <a:ext cx="738" cy="192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3212" name="AutoShape 204"/>
          <p:cNvSpPr>
            <a:spLocks noChangeArrowheads="1"/>
          </p:cNvSpPr>
          <p:nvPr/>
        </p:nvSpPr>
        <p:spPr bwMode="auto">
          <a:xfrm>
            <a:off x="987425" y="5530850"/>
            <a:ext cx="1106488" cy="227542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213" name="Rectangle 205"/>
          <p:cNvSpPr>
            <a:spLocks noChangeArrowheads="1"/>
          </p:cNvSpPr>
          <p:nvPr/>
        </p:nvSpPr>
        <p:spPr bwMode="auto">
          <a:xfrm>
            <a:off x="1031875" y="5480050"/>
            <a:ext cx="688975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214" name="AutoShape 206"/>
          <p:cNvSpPr>
            <a:spLocks noChangeArrowheads="1"/>
          </p:cNvSpPr>
          <p:nvPr/>
        </p:nvSpPr>
        <p:spPr bwMode="auto">
          <a:xfrm>
            <a:off x="3832225" y="5492750"/>
            <a:ext cx="1512888" cy="354542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215" name="Rectangle 207"/>
          <p:cNvSpPr>
            <a:spLocks noChangeArrowheads="1"/>
          </p:cNvSpPr>
          <p:nvPr/>
        </p:nvSpPr>
        <p:spPr bwMode="auto">
          <a:xfrm>
            <a:off x="3876675" y="5594350"/>
            <a:ext cx="11112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216" name="AutoShape 208"/>
          <p:cNvSpPr>
            <a:spLocks noChangeArrowheads="1"/>
          </p:cNvSpPr>
          <p:nvPr/>
        </p:nvSpPr>
        <p:spPr bwMode="auto">
          <a:xfrm>
            <a:off x="4543425" y="5930900"/>
            <a:ext cx="1208088" cy="227542"/>
          </a:xfrm>
          <a:prstGeom prst="wedgeRoundRectCallout">
            <a:avLst>
              <a:gd name="adj1" fmla="val -41671"/>
              <a:gd name="adj2" fmla="val 66667"/>
              <a:gd name="adj3" fmla="val 16667"/>
            </a:avLst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43217" name="Rectangle 209"/>
          <p:cNvSpPr>
            <a:spLocks noChangeArrowheads="1"/>
          </p:cNvSpPr>
          <p:nvPr/>
        </p:nvSpPr>
        <p:spPr bwMode="auto">
          <a:xfrm>
            <a:off x="4591050" y="5880100"/>
            <a:ext cx="865188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pSp>
        <p:nvGrpSpPr>
          <p:cNvPr id="43218" name="Group 210"/>
          <p:cNvGrpSpPr>
            <a:grpSpLocks/>
          </p:cNvGrpSpPr>
          <p:nvPr/>
        </p:nvGrpSpPr>
        <p:grpSpPr bwMode="auto">
          <a:xfrm>
            <a:off x="4137025" y="4737100"/>
            <a:ext cx="903288" cy="552450"/>
            <a:chOff x="2932" y="2984"/>
            <a:chExt cx="640" cy="348"/>
          </a:xfrm>
        </p:grpSpPr>
        <p:sp>
          <p:nvSpPr>
            <p:cNvPr id="43219" name="AutoShape 211"/>
            <p:cNvSpPr>
              <a:spLocks noChangeArrowheads="1"/>
            </p:cNvSpPr>
            <p:nvPr/>
          </p:nvSpPr>
          <p:spPr bwMode="auto">
            <a:xfrm>
              <a:off x="2932" y="3016"/>
              <a:ext cx="640" cy="263"/>
            </a:xfrm>
            <a:prstGeom prst="wedgeRoundRectCallout">
              <a:avLst>
                <a:gd name="adj1" fmla="val -41671"/>
                <a:gd name="adj2" fmla="val 66667"/>
                <a:gd name="adj3" fmla="val 16667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43220" name="Rectangle 212"/>
            <p:cNvSpPr>
              <a:spLocks noChangeArrowheads="1"/>
            </p:cNvSpPr>
            <p:nvPr/>
          </p:nvSpPr>
          <p:spPr bwMode="auto">
            <a:xfrm>
              <a:off x="2963" y="2984"/>
              <a:ext cx="495" cy="326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43221" name="Rectangle 213"/>
          <p:cNvSpPr>
            <a:spLocks noChangeArrowheads="1"/>
          </p:cNvSpPr>
          <p:nvPr/>
        </p:nvSpPr>
        <p:spPr bwMode="auto">
          <a:xfrm>
            <a:off x="2255838" y="100013"/>
            <a:ext cx="1814512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Milho 9,5 Mg grãos/ha</a:t>
            </a:r>
          </a:p>
        </p:txBody>
      </p:sp>
      <p:sp>
        <p:nvSpPr>
          <p:cNvPr id="43222" name="Rectangle 214"/>
          <p:cNvSpPr>
            <a:spLocks noChangeArrowheads="1"/>
          </p:cNvSpPr>
          <p:nvPr/>
        </p:nvSpPr>
        <p:spPr bwMode="auto">
          <a:xfrm>
            <a:off x="3136900" y="633413"/>
            <a:ext cx="1116013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80         </a:t>
            </a:r>
            <a:r>
              <a:rPr lang="pt-BR" sz="1400" b="1">
                <a:solidFill>
                  <a:srgbClr val="008000"/>
                </a:solidFill>
              </a:rPr>
              <a:t>180</a:t>
            </a:r>
          </a:p>
        </p:txBody>
      </p:sp>
      <p:sp>
        <p:nvSpPr>
          <p:cNvPr id="43223" name="Rectangle 215"/>
          <p:cNvSpPr>
            <a:spLocks noChangeArrowheads="1"/>
          </p:cNvSpPr>
          <p:nvPr/>
        </p:nvSpPr>
        <p:spPr bwMode="auto">
          <a:xfrm>
            <a:off x="495300" y="1166813"/>
            <a:ext cx="919163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32     </a:t>
            </a:r>
            <a:r>
              <a:rPr lang="pt-BR" sz="1400" b="1">
                <a:solidFill>
                  <a:srgbClr val="008000"/>
                </a:solidFill>
              </a:rPr>
              <a:t>130</a:t>
            </a:r>
          </a:p>
        </p:txBody>
      </p:sp>
      <p:sp>
        <p:nvSpPr>
          <p:cNvPr id="43224" name="Rectangle 216"/>
          <p:cNvSpPr>
            <a:spLocks noChangeArrowheads="1"/>
          </p:cNvSpPr>
          <p:nvPr/>
        </p:nvSpPr>
        <p:spPr bwMode="auto">
          <a:xfrm>
            <a:off x="1104900" y="2309813"/>
            <a:ext cx="722313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56     </a:t>
            </a:r>
            <a:r>
              <a:rPr lang="pt-BR" sz="1400" b="1">
                <a:solidFill>
                  <a:srgbClr val="008000"/>
                </a:solidFill>
              </a:rPr>
              <a:t>0</a:t>
            </a:r>
          </a:p>
        </p:txBody>
      </p:sp>
      <p:sp>
        <p:nvSpPr>
          <p:cNvPr id="43225" name="Rectangle 217"/>
          <p:cNvSpPr>
            <a:spLocks noChangeArrowheads="1"/>
          </p:cNvSpPr>
          <p:nvPr/>
        </p:nvSpPr>
        <p:spPr bwMode="auto">
          <a:xfrm>
            <a:off x="1849438" y="1928813"/>
            <a:ext cx="820737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16     </a:t>
            </a:r>
            <a:r>
              <a:rPr lang="pt-BR" sz="1400" b="1">
                <a:solidFill>
                  <a:srgbClr val="008000"/>
                </a:solidFill>
              </a:rPr>
              <a:t>20</a:t>
            </a:r>
          </a:p>
        </p:txBody>
      </p:sp>
      <p:sp>
        <p:nvSpPr>
          <p:cNvPr id="43226" name="Rectangle 218"/>
          <p:cNvSpPr>
            <a:spLocks noChangeArrowheads="1"/>
          </p:cNvSpPr>
          <p:nvPr/>
        </p:nvSpPr>
        <p:spPr bwMode="auto">
          <a:xfrm>
            <a:off x="4354513" y="1090613"/>
            <a:ext cx="106680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0      </a:t>
            </a:r>
            <a:r>
              <a:rPr lang="pt-BR" sz="1400" b="1">
                <a:solidFill>
                  <a:srgbClr val="008000"/>
                </a:solidFill>
              </a:rPr>
              <a:t>0 a 40</a:t>
            </a:r>
          </a:p>
        </p:txBody>
      </p:sp>
      <p:sp>
        <p:nvSpPr>
          <p:cNvPr id="43227" name="Rectangle 219"/>
          <p:cNvSpPr>
            <a:spLocks noChangeArrowheads="1"/>
          </p:cNvSpPr>
          <p:nvPr/>
        </p:nvSpPr>
        <p:spPr bwMode="auto">
          <a:xfrm>
            <a:off x="4286250" y="1700213"/>
            <a:ext cx="722313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8     </a:t>
            </a:r>
            <a:r>
              <a:rPr lang="pt-BR" sz="1400" b="1">
                <a:solidFill>
                  <a:srgbClr val="008000"/>
                </a:solidFill>
              </a:rPr>
              <a:t>63</a:t>
            </a:r>
          </a:p>
        </p:txBody>
      </p:sp>
      <p:sp>
        <p:nvSpPr>
          <p:cNvPr id="43228" name="Rectangle 220"/>
          <p:cNvSpPr>
            <a:spLocks noChangeArrowheads="1"/>
          </p:cNvSpPr>
          <p:nvPr/>
        </p:nvSpPr>
        <p:spPr bwMode="auto">
          <a:xfrm>
            <a:off x="4221163" y="2386013"/>
            <a:ext cx="722312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0       </a:t>
            </a:r>
            <a:r>
              <a:rPr lang="pt-BR" sz="1400" b="1">
                <a:solidFill>
                  <a:srgbClr val="008000"/>
                </a:solidFill>
              </a:rPr>
              <a:t>0</a:t>
            </a:r>
          </a:p>
        </p:txBody>
      </p:sp>
      <p:sp>
        <p:nvSpPr>
          <p:cNvPr id="43229" name="Rectangle 221"/>
          <p:cNvSpPr>
            <a:spLocks noChangeArrowheads="1"/>
          </p:cNvSpPr>
          <p:nvPr/>
        </p:nvSpPr>
        <p:spPr bwMode="auto">
          <a:xfrm>
            <a:off x="4829175" y="2690813"/>
            <a:ext cx="67310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0    </a:t>
            </a:r>
            <a:r>
              <a:rPr lang="pt-BR" sz="1400" b="1">
                <a:solidFill>
                  <a:srgbClr val="008000"/>
                </a:solidFill>
              </a:rPr>
              <a:t>72</a:t>
            </a:r>
          </a:p>
        </p:txBody>
      </p:sp>
      <p:sp>
        <p:nvSpPr>
          <p:cNvPr id="43230" name="Rectangle 222"/>
          <p:cNvSpPr>
            <a:spLocks noChangeArrowheads="1"/>
          </p:cNvSpPr>
          <p:nvPr/>
        </p:nvSpPr>
        <p:spPr bwMode="auto">
          <a:xfrm>
            <a:off x="6927850" y="785813"/>
            <a:ext cx="8699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0        </a:t>
            </a:r>
            <a:r>
              <a:rPr lang="pt-BR" sz="1400" b="1">
                <a:solidFill>
                  <a:srgbClr val="008000"/>
                </a:solidFill>
              </a:rPr>
              <a:t>10</a:t>
            </a:r>
          </a:p>
        </p:txBody>
      </p:sp>
      <p:sp>
        <p:nvSpPr>
          <p:cNvPr id="43231" name="Rectangle 223"/>
          <p:cNvSpPr>
            <a:spLocks noChangeArrowheads="1"/>
          </p:cNvSpPr>
          <p:nvPr/>
        </p:nvSpPr>
        <p:spPr bwMode="auto">
          <a:xfrm>
            <a:off x="6927850" y="1852613"/>
            <a:ext cx="1755775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Erosão      P      </a:t>
            </a:r>
            <a:r>
              <a:rPr lang="pt-BR" sz="1400" b="1">
                <a:solidFill>
                  <a:srgbClr val="008000"/>
                </a:solidFill>
              </a:rPr>
              <a:t> N</a:t>
            </a:r>
          </a:p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Mg/ha a      kg/ha</a:t>
            </a:r>
          </a:p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   5            0,4    </a:t>
            </a:r>
            <a:r>
              <a:rPr lang="pt-BR" sz="1400" b="1">
                <a:solidFill>
                  <a:srgbClr val="008000"/>
                </a:solidFill>
              </a:rPr>
              <a:t>10</a:t>
            </a:r>
          </a:p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  15           1,2    </a:t>
            </a:r>
            <a:r>
              <a:rPr lang="pt-BR" sz="1400" b="1">
                <a:solidFill>
                  <a:srgbClr val="008000"/>
                </a:solidFill>
              </a:rPr>
              <a:t>31</a:t>
            </a:r>
          </a:p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   25          2,0    </a:t>
            </a:r>
            <a:r>
              <a:rPr lang="pt-BR" sz="1400" b="1">
                <a:solidFill>
                  <a:srgbClr val="008000"/>
                </a:solidFill>
              </a:rPr>
              <a:t>52 </a:t>
            </a:r>
            <a:r>
              <a:rPr lang="pt-BR" sz="14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3232" name="Rectangle 224"/>
          <p:cNvSpPr>
            <a:spLocks noChangeArrowheads="1"/>
          </p:cNvSpPr>
          <p:nvPr/>
        </p:nvSpPr>
        <p:spPr bwMode="auto">
          <a:xfrm>
            <a:off x="7064375" y="4899025"/>
            <a:ext cx="1755775" cy="11525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Erosão      P      </a:t>
            </a:r>
            <a:r>
              <a:rPr lang="pt-BR" sz="1400" b="1">
                <a:solidFill>
                  <a:srgbClr val="008000"/>
                </a:solidFill>
              </a:rPr>
              <a:t> N</a:t>
            </a:r>
          </a:p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Mg/ha a      kg/ha</a:t>
            </a:r>
          </a:p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   5            0,2    </a:t>
            </a:r>
            <a:r>
              <a:rPr lang="pt-BR" sz="1400" b="1">
                <a:solidFill>
                  <a:srgbClr val="008000"/>
                </a:solidFill>
              </a:rPr>
              <a:t>10</a:t>
            </a:r>
          </a:p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  15           0,6    </a:t>
            </a:r>
            <a:r>
              <a:rPr lang="pt-BR" sz="1400" b="1">
                <a:solidFill>
                  <a:srgbClr val="008000"/>
                </a:solidFill>
              </a:rPr>
              <a:t>31</a:t>
            </a:r>
          </a:p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   25          1,0    </a:t>
            </a:r>
            <a:r>
              <a:rPr lang="pt-BR" sz="1400" b="1">
                <a:solidFill>
                  <a:srgbClr val="008000"/>
                </a:solidFill>
              </a:rPr>
              <a:t>52 </a:t>
            </a:r>
            <a:r>
              <a:rPr lang="pt-BR" sz="1400" b="1">
                <a:solidFill>
                  <a:schemeClr val="tx2"/>
                </a:solidFill>
              </a:rPr>
              <a:t> </a:t>
            </a:r>
          </a:p>
        </p:txBody>
      </p:sp>
      <p:sp>
        <p:nvSpPr>
          <p:cNvPr id="43233" name="Rectangle 225"/>
          <p:cNvSpPr>
            <a:spLocks noChangeArrowheads="1"/>
          </p:cNvSpPr>
          <p:nvPr/>
        </p:nvSpPr>
        <p:spPr bwMode="auto">
          <a:xfrm>
            <a:off x="698500" y="3603625"/>
            <a:ext cx="1771650" cy="30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Milho 2,0Mg grãos/ha</a:t>
            </a:r>
          </a:p>
        </p:txBody>
      </p:sp>
      <p:sp>
        <p:nvSpPr>
          <p:cNvPr id="43234" name="Rectangle 226"/>
          <p:cNvSpPr>
            <a:spLocks noChangeArrowheads="1"/>
          </p:cNvSpPr>
          <p:nvPr/>
        </p:nvSpPr>
        <p:spPr bwMode="auto">
          <a:xfrm>
            <a:off x="3136900" y="3832225"/>
            <a:ext cx="820738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0         </a:t>
            </a:r>
            <a:r>
              <a:rPr lang="pt-BR" sz="1400" b="1">
                <a:solidFill>
                  <a:srgbClr val="008000"/>
                </a:solidFill>
              </a:rPr>
              <a:t>0</a:t>
            </a:r>
          </a:p>
        </p:txBody>
      </p:sp>
      <p:sp>
        <p:nvSpPr>
          <p:cNvPr id="43235" name="Rectangle 227"/>
          <p:cNvSpPr>
            <a:spLocks noChangeArrowheads="1"/>
          </p:cNvSpPr>
          <p:nvPr/>
        </p:nvSpPr>
        <p:spPr bwMode="auto">
          <a:xfrm>
            <a:off x="495300" y="4365625"/>
            <a:ext cx="919163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15       </a:t>
            </a:r>
            <a:r>
              <a:rPr lang="pt-BR" sz="1400" b="1">
                <a:solidFill>
                  <a:srgbClr val="008000"/>
                </a:solidFill>
              </a:rPr>
              <a:t>34</a:t>
            </a:r>
          </a:p>
        </p:txBody>
      </p:sp>
      <p:sp>
        <p:nvSpPr>
          <p:cNvPr id="43236" name="Rectangle 228"/>
          <p:cNvSpPr>
            <a:spLocks noChangeArrowheads="1"/>
          </p:cNvSpPr>
          <p:nvPr/>
        </p:nvSpPr>
        <p:spPr bwMode="auto">
          <a:xfrm>
            <a:off x="1917700" y="5127625"/>
            <a:ext cx="919163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15       </a:t>
            </a:r>
            <a:r>
              <a:rPr lang="pt-BR" sz="1400" b="1">
                <a:solidFill>
                  <a:srgbClr val="008000"/>
                </a:solidFill>
              </a:rPr>
              <a:t>10</a:t>
            </a:r>
          </a:p>
        </p:txBody>
      </p:sp>
      <p:sp>
        <p:nvSpPr>
          <p:cNvPr id="43237" name="Rectangle 229"/>
          <p:cNvSpPr>
            <a:spLocks noChangeArrowheads="1"/>
          </p:cNvSpPr>
          <p:nvPr/>
        </p:nvSpPr>
        <p:spPr bwMode="auto">
          <a:xfrm>
            <a:off x="1104900" y="5508625"/>
            <a:ext cx="7810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?0      </a:t>
            </a:r>
            <a:r>
              <a:rPr lang="pt-BR" sz="1400" b="1">
                <a:solidFill>
                  <a:srgbClr val="008000"/>
                </a:solidFill>
              </a:rPr>
              <a:t>0</a:t>
            </a:r>
          </a:p>
        </p:txBody>
      </p:sp>
      <p:sp>
        <p:nvSpPr>
          <p:cNvPr id="43238" name="Rectangle 230"/>
          <p:cNvSpPr>
            <a:spLocks noChangeArrowheads="1"/>
          </p:cNvSpPr>
          <p:nvPr/>
        </p:nvSpPr>
        <p:spPr bwMode="auto">
          <a:xfrm>
            <a:off x="4489450" y="4365625"/>
            <a:ext cx="968375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0            </a:t>
            </a:r>
            <a:r>
              <a:rPr lang="pt-BR" sz="1400" b="1">
                <a:solidFill>
                  <a:srgbClr val="008000"/>
                </a:solidFill>
              </a:rPr>
              <a:t>0</a:t>
            </a:r>
          </a:p>
        </p:txBody>
      </p:sp>
      <p:sp>
        <p:nvSpPr>
          <p:cNvPr id="43239" name="Rectangle 231"/>
          <p:cNvSpPr>
            <a:spLocks noChangeArrowheads="1"/>
          </p:cNvSpPr>
          <p:nvPr/>
        </p:nvSpPr>
        <p:spPr bwMode="auto">
          <a:xfrm>
            <a:off x="4219575" y="4899025"/>
            <a:ext cx="820738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3       </a:t>
            </a:r>
            <a:r>
              <a:rPr lang="pt-BR" sz="1400" b="1">
                <a:solidFill>
                  <a:srgbClr val="008000"/>
                </a:solidFill>
              </a:rPr>
              <a:t>16</a:t>
            </a:r>
          </a:p>
        </p:txBody>
      </p:sp>
      <p:sp>
        <p:nvSpPr>
          <p:cNvPr id="43240" name="Rectangle 232"/>
          <p:cNvSpPr>
            <a:spLocks noChangeArrowheads="1"/>
          </p:cNvSpPr>
          <p:nvPr/>
        </p:nvSpPr>
        <p:spPr bwMode="auto">
          <a:xfrm>
            <a:off x="6861175" y="3984625"/>
            <a:ext cx="919163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0         </a:t>
            </a:r>
            <a:r>
              <a:rPr lang="pt-BR" sz="1400" b="1">
                <a:solidFill>
                  <a:srgbClr val="008000"/>
                </a:solidFill>
              </a:rPr>
              <a:t>10</a:t>
            </a:r>
          </a:p>
        </p:txBody>
      </p:sp>
      <p:sp>
        <p:nvSpPr>
          <p:cNvPr id="43241" name="Rectangle 233"/>
          <p:cNvSpPr>
            <a:spLocks noChangeArrowheads="1"/>
          </p:cNvSpPr>
          <p:nvPr/>
        </p:nvSpPr>
        <p:spPr bwMode="auto">
          <a:xfrm>
            <a:off x="4152900" y="5508625"/>
            <a:ext cx="8699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0          </a:t>
            </a:r>
            <a:r>
              <a:rPr lang="pt-BR" sz="1400" b="1">
                <a:solidFill>
                  <a:srgbClr val="008000"/>
                </a:solidFill>
              </a:rPr>
              <a:t>0</a:t>
            </a:r>
          </a:p>
        </p:txBody>
      </p:sp>
      <p:sp>
        <p:nvSpPr>
          <p:cNvPr id="43242" name="Rectangle 234"/>
          <p:cNvSpPr>
            <a:spLocks noChangeArrowheads="1"/>
          </p:cNvSpPr>
          <p:nvPr/>
        </p:nvSpPr>
        <p:spPr bwMode="auto">
          <a:xfrm>
            <a:off x="4760913" y="5889625"/>
            <a:ext cx="869950" cy="301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1400" b="1">
                <a:solidFill>
                  <a:schemeClr val="tx2"/>
                </a:solidFill>
              </a:rPr>
              <a:t>0        </a:t>
            </a:r>
            <a:r>
              <a:rPr lang="pt-BR" sz="1400" b="1">
                <a:solidFill>
                  <a:srgbClr val="008000"/>
                </a:solidFill>
              </a:rPr>
              <a:t>10</a:t>
            </a:r>
          </a:p>
        </p:txBody>
      </p:sp>
      <p:sp>
        <p:nvSpPr>
          <p:cNvPr id="43243" name="Rectangle 235"/>
          <p:cNvSpPr>
            <a:spLocks noChangeArrowheads="1"/>
          </p:cNvSpPr>
          <p:nvPr/>
        </p:nvSpPr>
        <p:spPr bwMode="auto">
          <a:xfrm>
            <a:off x="4829175" y="228600"/>
            <a:ext cx="1614488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defTabSz="762000" eaLnBrk="0" hangingPunct="0"/>
            <a:r>
              <a:rPr lang="pt-BR" sz="1600" b="1">
                <a:solidFill>
                  <a:schemeClr val="tx2"/>
                </a:solidFill>
              </a:rPr>
              <a:t>P   e   </a:t>
            </a:r>
            <a:r>
              <a:rPr lang="pt-BR" sz="1600" b="1">
                <a:solidFill>
                  <a:srgbClr val="008000"/>
                </a:solidFill>
              </a:rPr>
              <a:t>N</a:t>
            </a:r>
            <a:r>
              <a:rPr lang="pt-BR" sz="1600" b="1">
                <a:solidFill>
                  <a:schemeClr val="accent2"/>
                </a:solidFill>
              </a:rPr>
              <a:t>  </a:t>
            </a:r>
            <a:r>
              <a:rPr lang="pt-BR" sz="1600" b="1">
                <a:solidFill>
                  <a:schemeClr val="tx2"/>
                </a:solidFill>
              </a:rPr>
              <a:t>kg/ha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188640"/>
            <a:ext cx="576064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Small-scale Family Farming (</a:t>
            </a:r>
            <a:r>
              <a:rPr lang="en-US" sz="1200" b="1" dirty="0" err="1">
                <a:solidFill>
                  <a:srgbClr val="FF0000"/>
                </a:solidFill>
              </a:rPr>
              <a:t>ScFF</a:t>
            </a:r>
            <a:r>
              <a:rPr lang="en-US" sz="1200" b="1" dirty="0">
                <a:solidFill>
                  <a:srgbClr val="FF0000"/>
                </a:solidFill>
              </a:rPr>
              <a:t>) = &lt; 4MF </a:t>
            </a:r>
            <a:r>
              <a:rPr lang="en-US" sz="1200" b="1" dirty="0">
                <a:solidFill>
                  <a:srgbClr val="FF0000"/>
                </a:solidFill>
                <a:sym typeface="Symbol" panose="05050102010706020507" pitchFamily="18" charset="2"/>
              </a:rPr>
              <a:t></a:t>
            </a:r>
            <a:r>
              <a:rPr lang="en-US" sz="1200" b="1" dirty="0">
                <a:solidFill>
                  <a:srgbClr val="FF0000"/>
                </a:solidFill>
              </a:rPr>
              <a:t> Low Income </a:t>
            </a:r>
            <a:r>
              <a:rPr lang="en-US" sz="1200" b="1" dirty="0">
                <a:solidFill>
                  <a:srgbClr val="FF0000"/>
                </a:solidFill>
                <a:sym typeface="Symbol" panose="05050102010706020507" pitchFamily="18" charset="2"/>
              </a:rPr>
              <a:t></a:t>
            </a:r>
            <a:r>
              <a:rPr lang="en-US" sz="1200" b="1" dirty="0">
                <a:solidFill>
                  <a:srgbClr val="FF0000"/>
                </a:solidFill>
              </a:rPr>
              <a:t> Low employees</a:t>
            </a:r>
          </a:p>
          <a:p>
            <a:r>
              <a:rPr lang="en-US" sz="1200" i="1" dirty="0" err="1"/>
              <a:t>ScFF</a:t>
            </a:r>
            <a:r>
              <a:rPr lang="en-US" sz="1200" i="1" dirty="0"/>
              <a:t>: 72 ha(10</a:t>
            </a:r>
            <a:r>
              <a:rPr lang="en-US" sz="1200" i="1" baseline="30000" dirty="0"/>
              <a:t>6</a:t>
            </a:r>
            <a:r>
              <a:rPr lang="en-US" sz="1200" i="1" dirty="0"/>
              <a:t>); n = 4,082 (10</a:t>
            </a:r>
            <a:r>
              <a:rPr lang="en-US" sz="1200" i="1" baseline="30000" dirty="0"/>
              <a:t>3</a:t>
            </a:r>
            <a:r>
              <a:rPr lang="en-US" sz="1200" i="1" dirty="0"/>
              <a:t>); 32 R$(10</a:t>
            </a:r>
            <a:r>
              <a:rPr lang="en-US" sz="1200" i="1" baseline="30000" dirty="0"/>
              <a:t>9</a:t>
            </a:r>
            <a:r>
              <a:rPr lang="en-US" sz="1200" i="1" dirty="0"/>
              <a:t> in 2006); 448 R$ ha</a:t>
            </a:r>
            <a:r>
              <a:rPr lang="en-US" sz="1200" i="1" baseline="30000" dirty="0"/>
              <a:t>-1</a:t>
            </a:r>
            <a:r>
              <a:rPr lang="en-US" sz="1200" i="1" dirty="0"/>
              <a:t> in 2006</a:t>
            </a:r>
          </a:p>
          <a:p>
            <a:endParaRPr lang="en-US" sz="1200" b="1" dirty="0"/>
          </a:p>
          <a:p>
            <a:r>
              <a:rPr lang="en-US" sz="1200" b="1" dirty="0">
                <a:solidFill>
                  <a:srgbClr val="FFC000"/>
                </a:solidFill>
              </a:rPr>
              <a:t>Small-scale (</a:t>
            </a:r>
            <a:r>
              <a:rPr lang="en-US" sz="1200" b="1" dirty="0" err="1">
                <a:solidFill>
                  <a:srgbClr val="FFC000"/>
                </a:solidFill>
              </a:rPr>
              <a:t>Sc</a:t>
            </a:r>
            <a:r>
              <a:rPr lang="en-US" sz="1200" b="1" dirty="0">
                <a:solidFill>
                  <a:srgbClr val="FFC000"/>
                </a:solidFill>
              </a:rPr>
              <a:t>) = &lt; 4MF </a:t>
            </a:r>
            <a:r>
              <a:rPr lang="en-US" sz="1200" b="1" dirty="0">
                <a:solidFill>
                  <a:srgbClr val="FFC000"/>
                </a:solidFill>
                <a:sym typeface="Symbol" panose="05050102010706020507" pitchFamily="18" charset="2"/>
              </a:rPr>
              <a:t> (</a:t>
            </a:r>
            <a:r>
              <a:rPr lang="en-US" sz="1200" b="1" dirty="0">
                <a:solidFill>
                  <a:srgbClr val="FFC000"/>
                </a:solidFill>
              </a:rPr>
              <a:t>Low Income </a:t>
            </a:r>
            <a:r>
              <a:rPr lang="en-US" sz="1200" b="1" dirty="0">
                <a:solidFill>
                  <a:srgbClr val="FFC000"/>
                </a:solidFill>
                <a:sym typeface="Symbol" panose="05050102010706020507" pitchFamily="18" charset="2"/>
              </a:rPr>
              <a:t></a:t>
            </a:r>
            <a:r>
              <a:rPr lang="en-US" sz="1200" b="1" dirty="0">
                <a:solidFill>
                  <a:srgbClr val="FFC000"/>
                </a:solidFill>
              </a:rPr>
              <a:t> Low employees)</a:t>
            </a:r>
          </a:p>
          <a:p>
            <a:r>
              <a:rPr lang="it-IT" sz="1200" i="1" dirty="0"/>
              <a:t>Sc: 8 ha(10</a:t>
            </a:r>
            <a:r>
              <a:rPr lang="it-IT" sz="1200" i="1" baseline="30000" dirty="0"/>
              <a:t>6</a:t>
            </a:r>
            <a:r>
              <a:rPr lang="it-IT" sz="1200" i="1" dirty="0"/>
              <a:t>); n = 281 (103); 14 R$(10</a:t>
            </a:r>
            <a:r>
              <a:rPr lang="it-IT" sz="1200" i="1" baseline="30000" dirty="0"/>
              <a:t>9</a:t>
            </a:r>
            <a:r>
              <a:rPr lang="it-IT" sz="1200" i="1" dirty="0"/>
              <a:t> in 2006); 1,819 R$ </a:t>
            </a:r>
            <a:r>
              <a:rPr lang="it-IT" sz="1200" i="1" dirty="0" smtClean="0"/>
              <a:t>ha</a:t>
            </a:r>
            <a:r>
              <a:rPr lang="it-IT" sz="1200" i="1" baseline="30000" dirty="0" smtClean="0"/>
              <a:t>-1</a:t>
            </a:r>
            <a:endParaRPr lang="it-IT" sz="1200" i="1" dirty="0"/>
          </a:p>
          <a:p>
            <a:endParaRPr lang="en-US" sz="1200" b="1" dirty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sz="1200" b="1" dirty="0">
                <a:solidFill>
                  <a:srgbClr val="00B0F0"/>
                </a:solidFill>
              </a:rPr>
              <a:t>Medium (</a:t>
            </a:r>
            <a:r>
              <a:rPr lang="en-US" sz="1200" b="1" dirty="0" err="1">
                <a:solidFill>
                  <a:srgbClr val="00B0F0"/>
                </a:solidFill>
              </a:rPr>
              <a:t>Md</a:t>
            </a:r>
            <a:r>
              <a:rPr lang="en-US" sz="1200" b="1" dirty="0">
                <a:solidFill>
                  <a:srgbClr val="00B0F0"/>
                </a:solidFill>
              </a:rPr>
              <a:t>) = 4MF &lt; Area &lt; 15MF</a:t>
            </a:r>
          </a:p>
          <a:p>
            <a:r>
              <a:rPr lang="it-IT" sz="1200" i="1" dirty="0"/>
              <a:t>Md: 65 ha(10</a:t>
            </a:r>
            <a:r>
              <a:rPr lang="it-IT" sz="1200" i="1" baseline="30000" dirty="0"/>
              <a:t>6</a:t>
            </a:r>
            <a:r>
              <a:rPr lang="it-IT" sz="1200" i="1" dirty="0"/>
              <a:t>); n = 236 (103); 18 R$(10</a:t>
            </a:r>
            <a:r>
              <a:rPr lang="it-IT" sz="1200" i="1" baseline="30000" dirty="0"/>
              <a:t>9</a:t>
            </a:r>
            <a:r>
              <a:rPr lang="it-IT" sz="1200" i="1" dirty="0"/>
              <a:t> in 2006); 279 R$ </a:t>
            </a:r>
            <a:r>
              <a:rPr lang="it-IT" sz="1200" i="1" dirty="0" smtClean="0"/>
              <a:t>ha</a:t>
            </a:r>
            <a:r>
              <a:rPr lang="it-IT" sz="1200" i="1" baseline="30000" dirty="0" smtClean="0"/>
              <a:t>-1</a:t>
            </a:r>
            <a:endParaRPr lang="it-IT" sz="1200" i="1" dirty="0"/>
          </a:p>
          <a:p>
            <a:endParaRPr lang="en-US" sz="1200" b="1" dirty="0"/>
          </a:p>
          <a:p>
            <a:r>
              <a:rPr lang="en-US" sz="1200" b="1" dirty="0">
                <a:solidFill>
                  <a:srgbClr val="0000E2"/>
                </a:solidFill>
              </a:rPr>
              <a:t>Large (</a:t>
            </a:r>
            <a:r>
              <a:rPr lang="en-US" sz="1200" b="1" dirty="0" err="1">
                <a:solidFill>
                  <a:srgbClr val="0000E2"/>
                </a:solidFill>
              </a:rPr>
              <a:t>Lg</a:t>
            </a:r>
            <a:r>
              <a:rPr lang="en-US" sz="1200" b="1" dirty="0">
                <a:solidFill>
                  <a:srgbClr val="0000E2"/>
                </a:solidFill>
              </a:rPr>
              <a:t>) = &gt; 15MF</a:t>
            </a:r>
          </a:p>
          <a:p>
            <a:r>
              <a:rPr lang="it-IT" sz="1200" i="1" dirty="0"/>
              <a:t>Lg: 188 ha(10</a:t>
            </a:r>
            <a:r>
              <a:rPr lang="it-IT" sz="1200" i="1" baseline="30000" dirty="0"/>
              <a:t>6</a:t>
            </a:r>
            <a:r>
              <a:rPr lang="it-IT" sz="1200" i="1" dirty="0"/>
              <a:t>); n = 575 (103); 99 R$(10</a:t>
            </a:r>
            <a:r>
              <a:rPr lang="it-IT" sz="1200" i="1" baseline="30000" dirty="0"/>
              <a:t>9</a:t>
            </a:r>
            <a:r>
              <a:rPr lang="it-IT" sz="1200" i="1" dirty="0"/>
              <a:t> in 2006); 529 R$ </a:t>
            </a:r>
            <a:r>
              <a:rPr lang="it-IT" sz="1200" i="1" dirty="0" smtClean="0"/>
              <a:t>ha</a:t>
            </a:r>
            <a:r>
              <a:rPr lang="it-IT" sz="1200" i="1" baseline="30000" dirty="0" smtClean="0"/>
              <a:t>-1</a:t>
            </a:r>
            <a:endParaRPr lang="it-IT" sz="12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3"/>
          <a:stretch/>
        </p:blipFill>
        <p:spPr>
          <a:xfrm>
            <a:off x="4499992" y="1988840"/>
            <a:ext cx="4603830" cy="4751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500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DSC0518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03863" cy="4127500"/>
          </a:xfrm>
          <a:prstGeom prst="rect">
            <a:avLst/>
          </a:prstGeom>
          <a:noFill/>
        </p:spPr>
      </p:pic>
      <p:pic>
        <p:nvPicPr>
          <p:cNvPr id="98307" name="Picture 3" descr="DSC0426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259138"/>
            <a:ext cx="4800600" cy="3598862"/>
          </a:xfrm>
          <a:prstGeom prst="rect">
            <a:avLst/>
          </a:prstGeom>
          <a:noFill/>
        </p:spPr>
      </p:pic>
      <p:pic>
        <p:nvPicPr>
          <p:cNvPr id="98308" name="Picture 4" descr="DSC0279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771900"/>
            <a:ext cx="4114800" cy="3086100"/>
          </a:xfrm>
          <a:prstGeom prst="rect">
            <a:avLst/>
          </a:prstGeom>
          <a:noFill/>
        </p:spPr>
      </p:pic>
      <p:sp>
        <p:nvSpPr>
          <p:cNvPr id="98309" name="Text Box 5"/>
          <p:cNvSpPr txBox="1">
            <a:spLocks noChangeArrowheads="1"/>
          </p:cNvSpPr>
          <p:nvPr/>
        </p:nvSpPr>
        <p:spPr bwMode="auto">
          <a:xfrm>
            <a:off x="5994009" y="1295400"/>
            <a:ext cx="2839239" cy="46166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pt-BR" sz="2400" smtClean="0"/>
              <a:t>Agricultura Familiar</a:t>
            </a:r>
            <a:endParaRPr lang="pt-BR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SOJAS SEM ADUBO PASCHOA FEV 2005 0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85725"/>
            <a:ext cx="5029200" cy="3771900"/>
          </a:xfrm>
          <a:prstGeom prst="rect">
            <a:avLst/>
          </a:prstGeom>
          <a:noFill/>
        </p:spPr>
      </p:pic>
      <p:pic>
        <p:nvPicPr>
          <p:cNvPr id="99331" name="Picture 3" descr="Harves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7413"/>
            <a:ext cx="5257800" cy="3430587"/>
          </a:xfrm>
          <a:prstGeom prst="rect">
            <a:avLst/>
          </a:prstGeom>
          <a:noFill/>
        </p:spPr>
      </p:pic>
      <p:sp>
        <p:nvSpPr>
          <p:cNvPr id="99332" name="Text Box 4"/>
          <p:cNvSpPr txBox="1">
            <a:spLocks noChangeArrowheads="1"/>
          </p:cNvSpPr>
          <p:nvPr/>
        </p:nvSpPr>
        <p:spPr bwMode="auto">
          <a:xfrm>
            <a:off x="152400" y="228600"/>
            <a:ext cx="2993127" cy="461665"/>
          </a:xfrm>
          <a:prstGeom prst="rect">
            <a:avLst/>
          </a:prstGeom>
          <a:solidFill>
            <a:srgbClr val="C0C0C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smtClean="0"/>
              <a:t>Agricultura Industrial</a:t>
            </a:r>
            <a:endParaRPr lang="pt-BR" sz="2400"/>
          </a:p>
        </p:txBody>
      </p:sp>
      <p:pic>
        <p:nvPicPr>
          <p:cNvPr id="99333" name="Picture 5" descr="DIA DE CAMPO LUCAS DO RIO VERDE (11)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941763"/>
            <a:ext cx="3886200" cy="2916237"/>
          </a:xfrm>
          <a:prstGeom prst="rect">
            <a:avLst/>
          </a:prstGeom>
          <a:noFill/>
        </p:spPr>
      </p:pic>
      <p:pic>
        <p:nvPicPr>
          <p:cNvPr id="99335" name="Picture 7" descr="DIA DE CAMPO LUCAS DO RIO VERDE (40)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86200" y="2667000"/>
            <a:ext cx="1866900" cy="1400175"/>
          </a:xfrm>
          <a:prstGeom prst="rect">
            <a:avLst/>
          </a:prstGeom>
          <a:noFill/>
        </p:spPr>
      </p:pic>
      <p:pic>
        <p:nvPicPr>
          <p:cNvPr id="8" name="Imagem 7" descr="VISTA AEREA R44 ASTRO (105).JPG"/>
          <p:cNvPicPr>
            <a:picLocks noChangeAspect="1"/>
          </p:cNvPicPr>
          <p:nvPr/>
        </p:nvPicPr>
        <p:blipFill>
          <a:blip r:embed="rId6" cstate="print"/>
          <a:srcRect l="17369" t="17369" b="5790"/>
          <a:stretch>
            <a:fillRect/>
          </a:stretch>
        </p:blipFill>
        <p:spPr>
          <a:xfrm>
            <a:off x="179512" y="836712"/>
            <a:ext cx="3778131" cy="26350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Text Box 2"/>
          <p:cNvSpPr txBox="1">
            <a:spLocks noChangeArrowheads="1"/>
          </p:cNvSpPr>
          <p:nvPr/>
        </p:nvSpPr>
        <p:spPr bwMode="auto">
          <a:xfrm>
            <a:off x="592138" y="539750"/>
            <a:ext cx="717375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dirty="0" smtClean="0">
                <a:solidFill>
                  <a:srgbClr val="FF3300"/>
                </a:solidFill>
                <a:cs typeface="Arial" charset="0"/>
              </a:rPr>
              <a:t>Impactos </a:t>
            </a:r>
            <a:r>
              <a:rPr lang="pt-BR" sz="2400" dirty="0">
                <a:solidFill>
                  <a:srgbClr val="FF3300"/>
                </a:solidFill>
                <a:cs typeface="Arial" charset="0"/>
              </a:rPr>
              <a:t>da erosão do solo</a:t>
            </a:r>
          </a:p>
          <a:p>
            <a:endParaRPr lang="pt-BR" sz="2400" dirty="0">
              <a:solidFill>
                <a:srgbClr val="FF3300"/>
              </a:solidFill>
              <a:cs typeface="Arial" charset="0"/>
            </a:endParaRPr>
          </a:p>
          <a:p>
            <a:r>
              <a:rPr lang="pt-BR" sz="2400" b="1" dirty="0">
                <a:solidFill>
                  <a:schemeClr val="bg2"/>
                </a:solidFill>
                <a:cs typeface="Arial" charset="0"/>
              </a:rPr>
              <a:t>Imediatos: concentração da enxurrada</a:t>
            </a:r>
          </a:p>
          <a:p>
            <a:endParaRPr lang="pt-BR" sz="2400" b="1" dirty="0">
              <a:solidFill>
                <a:schemeClr val="bg2"/>
              </a:solidFill>
              <a:cs typeface="Arial" charset="0"/>
            </a:endParaRPr>
          </a:p>
          <a:p>
            <a:r>
              <a:rPr lang="pt-BR" sz="2400" b="1">
                <a:solidFill>
                  <a:schemeClr val="bg2"/>
                </a:solidFill>
                <a:cs typeface="Arial" charset="0"/>
              </a:rPr>
              <a:t>Degradação </a:t>
            </a:r>
            <a:r>
              <a:rPr lang="pt-BR" sz="2400" b="1" smtClean="0">
                <a:solidFill>
                  <a:schemeClr val="bg2"/>
                </a:solidFill>
                <a:cs typeface="Arial" charset="0"/>
              </a:rPr>
              <a:t>funcional do </a:t>
            </a:r>
            <a:r>
              <a:rPr lang="pt-BR" sz="2400" b="1" dirty="0">
                <a:solidFill>
                  <a:schemeClr val="bg2"/>
                </a:solidFill>
                <a:cs typeface="Arial" charset="0"/>
              </a:rPr>
              <a:t>solo: sulcos e laminar</a:t>
            </a:r>
          </a:p>
          <a:p>
            <a:endParaRPr lang="pt-BR" sz="2400" b="1" dirty="0">
              <a:solidFill>
                <a:schemeClr val="bg2"/>
              </a:solidFill>
              <a:cs typeface="Arial" charset="0"/>
            </a:endParaRPr>
          </a:p>
          <a:p>
            <a:r>
              <a:rPr lang="pt-BR" sz="2400" b="1" dirty="0">
                <a:cs typeface="Arial" charset="0"/>
              </a:rPr>
              <a:t>Ambientais: deposição de sedimentos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4" descr="Digitalizar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266" y="2619375"/>
            <a:ext cx="3313113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07950" y="587375"/>
            <a:ext cx="244792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Impacto da gota</a:t>
            </a:r>
          </a:p>
        </p:txBody>
      </p: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158750" y="1344613"/>
            <a:ext cx="12477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Enxurrada</a:t>
            </a:r>
          </a:p>
        </p:txBody>
      </p:sp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1619250" y="1335088"/>
            <a:ext cx="1095172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Dispersa</a:t>
            </a:r>
            <a:endParaRPr lang="pt-BR" dirty="0"/>
          </a:p>
        </p:txBody>
      </p:sp>
      <p:sp>
        <p:nvSpPr>
          <p:cNvPr id="43014" name="Text Box 5"/>
          <p:cNvSpPr txBox="1">
            <a:spLocks noChangeArrowheads="1"/>
          </p:cNvSpPr>
          <p:nvPr/>
        </p:nvSpPr>
        <p:spPr bwMode="auto">
          <a:xfrm>
            <a:off x="1619250" y="2044700"/>
            <a:ext cx="150554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Concentrada</a:t>
            </a:r>
            <a:endParaRPr lang="pt-BR" dirty="0"/>
          </a:p>
        </p:txBody>
      </p:sp>
      <p:sp>
        <p:nvSpPr>
          <p:cNvPr id="43015" name="Text Box 6"/>
          <p:cNvSpPr txBox="1">
            <a:spLocks noChangeArrowheads="1"/>
          </p:cNvSpPr>
          <p:nvPr/>
        </p:nvSpPr>
        <p:spPr bwMode="auto">
          <a:xfrm>
            <a:off x="3145624" y="1309749"/>
            <a:ext cx="8794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Sulcos</a:t>
            </a:r>
          </a:p>
        </p:txBody>
      </p:sp>
      <p:sp>
        <p:nvSpPr>
          <p:cNvPr id="43016" name="Text Box 7"/>
          <p:cNvSpPr txBox="1">
            <a:spLocks noChangeArrowheads="1"/>
          </p:cNvSpPr>
          <p:nvPr/>
        </p:nvSpPr>
        <p:spPr bwMode="auto">
          <a:xfrm>
            <a:off x="2771800" y="584331"/>
            <a:ext cx="10191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Laminar</a:t>
            </a:r>
          </a:p>
        </p:txBody>
      </p:sp>
      <p:sp>
        <p:nvSpPr>
          <p:cNvPr id="43017" name="Text Box 8"/>
          <p:cNvSpPr txBox="1">
            <a:spLocks noChangeArrowheads="1"/>
          </p:cNvSpPr>
          <p:nvPr/>
        </p:nvSpPr>
        <p:spPr bwMode="auto">
          <a:xfrm>
            <a:off x="3790975" y="1978503"/>
            <a:ext cx="22891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Voçorocas efêmeras</a:t>
            </a:r>
          </a:p>
        </p:txBody>
      </p:sp>
      <p:sp>
        <p:nvSpPr>
          <p:cNvPr id="43018" name="Text Box 9"/>
          <p:cNvSpPr txBox="1">
            <a:spLocks noChangeArrowheads="1"/>
          </p:cNvSpPr>
          <p:nvPr/>
        </p:nvSpPr>
        <p:spPr bwMode="auto">
          <a:xfrm>
            <a:off x="3790975" y="2445191"/>
            <a:ext cx="26701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Voçorocas permanentes</a:t>
            </a:r>
          </a:p>
        </p:txBody>
      </p:sp>
      <p:cxnSp>
        <p:nvCxnSpPr>
          <p:cNvPr id="43019" name="AutoShape 10"/>
          <p:cNvCxnSpPr>
            <a:cxnSpLocks noChangeShapeType="1"/>
            <a:stCxn id="43011" idx="3"/>
          </p:cNvCxnSpPr>
          <p:nvPr/>
        </p:nvCxnSpPr>
        <p:spPr bwMode="auto">
          <a:xfrm>
            <a:off x="2555875" y="775494"/>
            <a:ext cx="2159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0" name="AutoShape 11"/>
          <p:cNvCxnSpPr>
            <a:cxnSpLocks noChangeShapeType="1"/>
            <a:stCxn id="43012" idx="3"/>
            <a:endCxn id="43013" idx="1"/>
          </p:cNvCxnSpPr>
          <p:nvPr/>
        </p:nvCxnSpPr>
        <p:spPr bwMode="auto">
          <a:xfrm flipV="1">
            <a:off x="1406525" y="1519754"/>
            <a:ext cx="212725" cy="1297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1" name="AutoShape 12"/>
          <p:cNvCxnSpPr>
            <a:cxnSpLocks noChangeShapeType="1"/>
          </p:cNvCxnSpPr>
          <p:nvPr/>
        </p:nvCxnSpPr>
        <p:spPr bwMode="auto">
          <a:xfrm>
            <a:off x="2736710" y="1509869"/>
            <a:ext cx="408914" cy="988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2" name="AutoShape 13"/>
          <p:cNvCxnSpPr>
            <a:cxnSpLocks noChangeShapeType="1"/>
            <a:stCxn id="43014" idx="3"/>
          </p:cNvCxnSpPr>
          <p:nvPr/>
        </p:nvCxnSpPr>
        <p:spPr bwMode="auto">
          <a:xfrm flipV="1">
            <a:off x="3124790" y="2157412"/>
            <a:ext cx="666185" cy="719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3" name="AutoShape 14"/>
          <p:cNvCxnSpPr>
            <a:cxnSpLocks noChangeShapeType="1"/>
            <a:stCxn id="43014" idx="3"/>
          </p:cNvCxnSpPr>
          <p:nvPr/>
        </p:nvCxnSpPr>
        <p:spPr bwMode="auto">
          <a:xfrm>
            <a:off x="3124790" y="2229366"/>
            <a:ext cx="666185" cy="33869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4" name="AutoShape 15"/>
          <p:cNvCxnSpPr>
            <a:cxnSpLocks noChangeShapeType="1"/>
            <a:stCxn id="43012" idx="3"/>
            <a:endCxn id="43014" idx="1"/>
          </p:cNvCxnSpPr>
          <p:nvPr/>
        </p:nvCxnSpPr>
        <p:spPr bwMode="auto">
          <a:xfrm>
            <a:off x="1406525" y="1532732"/>
            <a:ext cx="212725" cy="69663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3025" name="Text Box 16"/>
          <p:cNvSpPr txBox="1">
            <a:spLocks noChangeArrowheads="1"/>
          </p:cNvSpPr>
          <p:nvPr/>
        </p:nvSpPr>
        <p:spPr bwMode="auto">
          <a:xfrm>
            <a:off x="4233887" y="480156"/>
            <a:ext cx="1877437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Desprendimento</a:t>
            </a:r>
          </a:p>
          <a:p>
            <a:r>
              <a:rPr lang="pt-BR" dirty="0" smtClean="0"/>
              <a:t> seletivo</a:t>
            </a:r>
            <a:endParaRPr lang="pt-BR" dirty="0"/>
          </a:p>
        </p:txBody>
      </p:sp>
      <p:cxnSp>
        <p:nvCxnSpPr>
          <p:cNvPr id="43026" name="AutoShape 17"/>
          <p:cNvCxnSpPr>
            <a:cxnSpLocks noChangeShapeType="1"/>
            <a:stCxn id="43016" idx="3"/>
          </p:cNvCxnSpPr>
          <p:nvPr/>
        </p:nvCxnSpPr>
        <p:spPr bwMode="auto">
          <a:xfrm flipV="1">
            <a:off x="3790975" y="764596"/>
            <a:ext cx="442912" cy="78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7" name="AutoShape 18"/>
          <p:cNvCxnSpPr>
            <a:cxnSpLocks noChangeShapeType="1"/>
            <a:stCxn id="43015" idx="3"/>
          </p:cNvCxnSpPr>
          <p:nvPr/>
        </p:nvCxnSpPr>
        <p:spPr bwMode="auto">
          <a:xfrm>
            <a:off x="4025099" y="1497868"/>
            <a:ext cx="330877" cy="362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8" name="AutoShape 19"/>
          <p:cNvCxnSpPr>
            <a:cxnSpLocks noChangeShapeType="1"/>
            <a:stCxn id="43017" idx="3"/>
          </p:cNvCxnSpPr>
          <p:nvPr/>
        </p:nvCxnSpPr>
        <p:spPr bwMode="auto">
          <a:xfrm>
            <a:off x="6080150" y="2166622"/>
            <a:ext cx="575261" cy="27395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9" name="AutoShape 20"/>
          <p:cNvCxnSpPr>
            <a:cxnSpLocks noChangeShapeType="1"/>
          </p:cNvCxnSpPr>
          <p:nvPr/>
        </p:nvCxnSpPr>
        <p:spPr bwMode="auto">
          <a:xfrm flipV="1">
            <a:off x="6461150" y="2511928"/>
            <a:ext cx="194261" cy="23967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43030" name="Picture 21" descr="Digitalizar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2620" y="3000375"/>
            <a:ext cx="255270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1" name="Picture 22" descr="Digitalizar0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6264" y="4746658"/>
            <a:ext cx="26654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2" name="Picture 23" descr="Digitalizar00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4609" y="4067032"/>
            <a:ext cx="3851275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33" name="Text Box 26"/>
          <p:cNvSpPr txBox="1">
            <a:spLocks noChangeArrowheads="1"/>
          </p:cNvSpPr>
          <p:nvPr/>
        </p:nvSpPr>
        <p:spPr bwMode="auto">
          <a:xfrm>
            <a:off x="107950" y="44450"/>
            <a:ext cx="330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A erosão do solo:</a:t>
            </a:r>
            <a:r>
              <a:rPr lang="pt-BR" sz="2400" b="1"/>
              <a:t> Formas</a:t>
            </a: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4355976" y="1300200"/>
            <a:ext cx="1877437" cy="36933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Desprendimento</a:t>
            </a:r>
            <a:endParaRPr lang="pt-BR" dirty="0"/>
          </a:p>
        </p:txBody>
      </p:sp>
      <p:sp>
        <p:nvSpPr>
          <p:cNvPr id="44" name="Text Box 16"/>
          <p:cNvSpPr txBox="1">
            <a:spLocks noChangeArrowheads="1"/>
          </p:cNvSpPr>
          <p:nvPr/>
        </p:nvSpPr>
        <p:spPr bwMode="auto">
          <a:xfrm>
            <a:off x="6678356" y="2105270"/>
            <a:ext cx="2428870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Desprendimento</a:t>
            </a:r>
          </a:p>
          <a:p>
            <a:r>
              <a:rPr lang="pt-BR" dirty="0" smtClean="0"/>
              <a:t>e deposição próximos</a:t>
            </a:r>
            <a:endParaRPr lang="pt-BR" dirty="0"/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6744329" y="441430"/>
            <a:ext cx="1842444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 smtClean="0"/>
              <a:t>Deposição a longa distância</a:t>
            </a:r>
            <a:endParaRPr lang="pt-BR" dirty="0"/>
          </a:p>
        </p:txBody>
      </p:sp>
      <p:cxnSp>
        <p:nvCxnSpPr>
          <p:cNvPr id="49" name="AutoShape 17"/>
          <p:cNvCxnSpPr>
            <a:cxnSpLocks noChangeShapeType="1"/>
            <a:endCxn id="48" idx="1"/>
          </p:cNvCxnSpPr>
          <p:nvPr/>
        </p:nvCxnSpPr>
        <p:spPr bwMode="auto">
          <a:xfrm flipV="1">
            <a:off x="6130771" y="764596"/>
            <a:ext cx="613558" cy="1117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6655411" y="1209895"/>
            <a:ext cx="2209604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 smtClean="0"/>
              <a:t>Deposição ao longo da vertente</a:t>
            </a:r>
            <a:endParaRPr lang="pt-BR" dirty="0"/>
          </a:p>
        </p:txBody>
      </p:sp>
      <p:cxnSp>
        <p:nvCxnSpPr>
          <p:cNvPr id="54" name="AutoShape 17"/>
          <p:cNvCxnSpPr>
            <a:cxnSpLocks noChangeShapeType="1"/>
            <a:endCxn id="51" idx="1"/>
          </p:cNvCxnSpPr>
          <p:nvPr/>
        </p:nvCxnSpPr>
        <p:spPr bwMode="auto">
          <a:xfrm>
            <a:off x="6233413" y="1439440"/>
            <a:ext cx="421998" cy="9362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24292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978" name="Picture 2" descr="NewS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938" y="2673350"/>
            <a:ext cx="5580062" cy="4184650"/>
          </a:xfrm>
          <a:prstGeom prst="rect">
            <a:avLst/>
          </a:prstGeom>
          <a:noFill/>
        </p:spPr>
      </p:pic>
      <p:pic>
        <p:nvPicPr>
          <p:cNvPr id="126979" name="Picture 3" descr="Fig1_3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64163" cy="40227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Files\Course\Slides\Pics260905_v4\Digitalizar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88640"/>
            <a:ext cx="8937000" cy="585055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44744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88913"/>
            <a:ext cx="3268662" cy="610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9027" name="Oval 3"/>
          <p:cNvSpPr>
            <a:spLocks noChangeArrowheads="1"/>
          </p:cNvSpPr>
          <p:nvPr/>
        </p:nvSpPr>
        <p:spPr bwMode="auto">
          <a:xfrm>
            <a:off x="2138363" y="2746375"/>
            <a:ext cx="431800" cy="1444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29028" name="Oval 4"/>
          <p:cNvSpPr>
            <a:spLocks noChangeArrowheads="1"/>
          </p:cNvSpPr>
          <p:nvPr/>
        </p:nvSpPr>
        <p:spPr bwMode="auto">
          <a:xfrm>
            <a:off x="2133600" y="4164013"/>
            <a:ext cx="431800" cy="1444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29029" name="Oval 5"/>
          <p:cNvSpPr>
            <a:spLocks noChangeArrowheads="1"/>
          </p:cNvSpPr>
          <p:nvPr/>
        </p:nvSpPr>
        <p:spPr bwMode="auto">
          <a:xfrm>
            <a:off x="2133600" y="4868863"/>
            <a:ext cx="431800" cy="1444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29030" name="Oval 6"/>
          <p:cNvSpPr>
            <a:spLocks noChangeArrowheads="1"/>
          </p:cNvSpPr>
          <p:nvPr/>
        </p:nvSpPr>
        <p:spPr bwMode="auto">
          <a:xfrm>
            <a:off x="2089150" y="1916113"/>
            <a:ext cx="431800" cy="2698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129031" name="Text Box 7"/>
          <p:cNvSpPr txBox="1">
            <a:spLocks noChangeArrowheads="1"/>
          </p:cNvSpPr>
          <p:nvPr/>
        </p:nvSpPr>
        <p:spPr bwMode="auto">
          <a:xfrm>
            <a:off x="4356100" y="2420938"/>
            <a:ext cx="18224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/>
              <a:t>Bio-acumulação</a:t>
            </a:r>
          </a:p>
          <a:p>
            <a:r>
              <a:rPr lang="pt-BR"/>
              <a:t>Enriquecimento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MataAlgodã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2"/>
          <p:cNvGrpSpPr/>
          <p:nvPr/>
        </p:nvGrpSpPr>
        <p:grpSpPr>
          <a:xfrm>
            <a:off x="179512" y="0"/>
            <a:ext cx="8964488" cy="6858000"/>
            <a:chOff x="-16598352" y="1628800"/>
            <a:chExt cx="8964488" cy="6858000"/>
          </a:xfrm>
        </p:grpSpPr>
        <p:grpSp>
          <p:nvGrpSpPr>
            <p:cNvPr id="3" name="Grupo 10"/>
            <p:cNvGrpSpPr/>
            <p:nvPr/>
          </p:nvGrpSpPr>
          <p:grpSpPr>
            <a:xfrm>
              <a:off x="-16598352" y="1628800"/>
              <a:ext cx="8964488" cy="6858000"/>
              <a:chOff x="114788" y="0"/>
              <a:chExt cx="8964488" cy="6858000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14788" y="3775999"/>
                <a:ext cx="4104456" cy="30820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5" name="Imagem 4" descr="watersheds3groups_soil-loss-ratio.jpg"/>
              <p:cNvPicPr>
                <a:picLocks noChangeAspect="1"/>
              </p:cNvPicPr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779912" y="0"/>
                <a:ext cx="5299364" cy="6858000"/>
              </a:xfrm>
              <a:prstGeom prst="rect">
                <a:avLst/>
              </a:prstGeom>
            </p:spPr>
          </p:pic>
          <p:grpSp>
            <p:nvGrpSpPr>
              <p:cNvPr id="4" name="Grupo 7"/>
              <p:cNvGrpSpPr>
                <a:grpSpLocks/>
              </p:cNvGrpSpPr>
              <p:nvPr/>
            </p:nvGrpSpPr>
            <p:grpSpPr bwMode="auto">
              <a:xfrm>
                <a:off x="179512" y="260648"/>
                <a:ext cx="4536504" cy="2460253"/>
                <a:chOff x="3810000" y="3581400"/>
                <a:chExt cx="5181600" cy="3108960"/>
              </a:xfrm>
            </p:grpSpPr>
            <p:pic>
              <p:nvPicPr>
                <p:cNvPr id="9" name="Imagem 9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l="2475" t="6000" r="4703" b="3999"/>
                <a:stretch>
                  <a:fillRect/>
                </a:stretch>
              </p:blipFill>
              <p:spPr bwMode="auto">
                <a:xfrm>
                  <a:off x="3810000" y="3581400"/>
                  <a:ext cx="5181600" cy="3108960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</p:pic>
            <p:sp>
              <p:nvSpPr>
                <p:cNvPr id="10" name="CaixaDeTexto 4"/>
                <p:cNvSpPr txBox="1">
                  <a:spLocks noChangeArrowheads="1"/>
                </p:cNvSpPr>
                <p:nvPr/>
              </p:nvSpPr>
              <p:spPr bwMode="auto">
                <a:xfrm>
                  <a:off x="4763587" y="3854384"/>
                  <a:ext cx="3043162" cy="350037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square">
                  <a:spAutoFit/>
                </a:bodyPr>
                <a:lstStyle/>
                <a:p>
                  <a:r>
                    <a:rPr lang="pt-BR" sz="1200" dirty="0" err="1" smtClean="0">
                      <a:latin typeface="Calibri" pitchFamily="34" charset="0"/>
                    </a:rPr>
                    <a:t>No-till</a:t>
                  </a:r>
                  <a:r>
                    <a:rPr lang="pt-BR" sz="1200" dirty="0" smtClean="0">
                      <a:latin typeface="Calibri" pitchFamily="34" charset="0"/>
                    </a:rPr>
                    <a:t> in RS (DENARDIN </a:t>
                  </a:r>
                  <a:r>
                    <a:rPr lang="pt-BR" sz="1200" dirty="0" err="1">
                      <a:latin typeface="Calibri" pitchFamily="34" charset="0"/>
                    </a:rPr>
                    <a:t>et</a:t>
                  </a:r>
                  <a:r>
                    <a:rPr lang="pt-BR" sz="1200" dirty="0">
                      <a:latin typeface="Calibri" pitchFamily="34" charset="0"/>
                    </a:rPr>
                    <a:t> al., 2001)</a:t>
                  </a:r>
                </a:p>
              </p:txBody>
            </p:sp>
          </p:grpSp>
        </p:grpSp>
        <p:sp>
          <p:nvSpPr>
            <p:cNvPr id="15" name="CaixaDeTexto 14"/>
            <p:cNvSpPr txBox="1"/>
            <p:nvPr/>
          </p:nvSpPr>
          <p:spPr>
            <a:xfrm>
              <a:off x="-13640120" y="5448632"/>
              <a:ext cx="10081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Pasture</a:t>
              </a:r>
              <a:endParaRPr lang="en-US" dirty="0"/>
            </a:p>
          </p:txBody>
        </p:sp>
        <p:sp>
          <p:nvSpPr>
            <p:cNvPr id="16" name="CaixaDeTexto 15"/>
            <p:cNvSpPr txBox="1"/>
            <p:nvPr/>
          </p:nvSpPr>
          <p:spPr>
            <a:xfrm>
              <a:off x="-13640120" y="5885755"/>
              <a:ext cx="1080120" cy="46166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Pasture &amp; Crop</a:t>
              </a:r>
              <a:endParaRPr lang="en-US" sz="1200" dirty="0"/>
            </a:p>
          </p:txBody>
        </p:sp>
        <p:sp>
          <p:nvSpPr>
            <p:cNvPr id="17" name="CaixaDeTexto 16"/>
            <p:cNvSpPr txBox="1"/>
            <p:nvPr/>
          </p:nvSpPr>
          <p:spPr>
            <a:xfrm>
              <a:off x="-13658724" y="6359336"/>
              <a:ext cx="100811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Crop</a:t>
              </a:r>
              <a:endParaRPr lang="en-US" dirty="0"/>
            </a:p>
          </p:txBody>
        </p:sp>
        <p:sp>
          <p:nvSpPr>
            <p:cNvPr id="18" name="CaixaDeTexto 17"/>
            <p:cNvSpPr txBox="1"/>
            <p:nvPr/>
          </p:nvSpPr>
          <p:spPr>
            <a:xfrm>
              <a:off x="-14546632" y="4049688"/>
              <a:ext cx="158417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smtClean="0"/>
                <a:t>Year</a:t>
              </a:r>
            </a:p>
          </p:txBody>
        </p:sp>
        <p:sp>
          <p:nvSpPr>
            <p:cNvPr id="19" name="CaixaDeTexto 18"/>
            <p:cNvSpPr txBox="1"/>
            <p:nvPr/>
          </p:nvSpPr>
          <p:spPr>
            <a:xfrm rot="16200000">
              <a:off x="-17458033" y="2856061"/>
              <a:ext cx="215185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Area of No-till (1,000xha)</a:t>
              </a:r>
            </a:p>
          </p:txBody>
        </p:sp>
        <p:sp>
          <p:nvSpPr>
            <p:cNvPr id="7" name="CaixaDeTexto 6"/>
            <p:cNvSpPr txBox="1"/>
            <p:nvPr/>
          </p:nvSpPr>
          <p:spPr>
            <a:xfrm>
              <a:off x="-16560004" y="5373216"/>
              <a:ext cx="2698624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Sediment yield, ton ha</a:t>
              </a:r>
              <a:r>
                <a:rPr lang="en-US" baseline="30000" dirty="0" smtClean="0"/>
                <a:t>-1</a:t>
              </a:r>
              <a:r>
                <a:rPr lang="en-US" dirty="0" smtClean="0"/>
                <a:t> y</a:t>
              </a:r>
              <a:r>
                <a:rPr lang="en-US" baseline="30000" dirty="0" smtClean="0"/>
                <a:t>-1</a:t>
              </a:r>
              <a:endParaRPr lang="en-US" baseline="300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Digitalizar00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950" y="260350"/>
            <a:ext cx="2312988" cy="3448050"/>
          </a:xfrm>
          <a:prstGeom prst="rect">
            <a:avLst/>
          </a:prstGeom>
          <a:noFill/>
        </p:spPr>
      </p:pic>
      <p:pic>
        <p:nvPicPr>
          <p:cNvPr id="11269" name="Picture 5" descr="PV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00338" y="188913"/>
            <a:ext cx="2422525" cy="3521075"/>
          </a:xfrm>
          <a:prstGeom prst="rect">
            <a:avLst/>
          </a:prstGeom>
          <a:noFill/>
        </p:spPr>
      </p:pic>
      <p:pic>
        <p:nvPicPr>
          <p:cNvPr id="11270" name="Picture 6" descr="Digitalizar00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9088" y="115888"/>
            <a:ext cx="3744912" cy="3330575"/>
          </a:xfrm>
          <a:prstGeom prst="rect">
            <a:avLst/>
          </a:prstGeom>
          <a:noFill/>
        </p:spPr>
      </p:pic>
      <p:pic>
        <p:nvPicPr>
          <p:cNvPr id="11271" name="Picture 7" descr="RoçaToco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3646488"/>
            <a:ext cx="4321175" cy="2844800"/>
          </a:xfrm>
          <a:prstGeom prst="rect">
            <a:avLst/>
          </a:prstGeom>
          <a:noFill/>
        </p:spPr>
      </p:pic>
      <p:pic>
        <p:nvPicPr>
          <p:cNvPr id="11272" name="Picture 8" descr="SOJA MORRINHOS JANEIRO 2005 02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0563" y="3573463"/>
            <a:ext cx="4319587" cy="32400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10" name="Picture 6" descr="MMR DILUVIO 12122006 03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0200" y="3203575"/>
            <a:ext cx="4872038" cy="3654425"/>
          </a:xfrm>
          <a:prstGeom prst="rect">
            <a:avLst/>
          </a:prstGeom>
          <a:noFill/>
        </p:spPr>
      </p:pic>
      <p:pic>
        <p:nvPicPr>
          <p:cNvPr id="123911" name="Picture 7" descr="MARQUINHO 12 12 2005 (2)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87900" cy="3590925"/>
          </a:xfrm>
          <a:prstGeom prst="rect">
            <a:avLst/>
          </a:prstGeom>
          <a:noFill/>
        </p:spPr>
      </p:pic>
      <p:pic>
        <p:nvPicPr>
          <p:cNvPr id="123913" name="Picture 9" descr="Digitalizar000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160838"/>
            <a:ext cx="3995738" cy="2697162"/>
          </a:xfrm>
          <a:prstGeom prst="rect">
            <a:avLst/>
          </a:prstGeom>
          <a:noFill/>
        </p:spPr>
      </p:pic>
      <p:pic>
        <p:nvPicPr>
          <p:cNvPr id="6" name="Picture 2" descr="Digitalizar001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32040" y="188640"/>
            <a:ext cx="4067944" cy="27091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GullyCev_2608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0" y="236538"/>
            <a:ext cx="8893175" cy="6288087"/>
          </a:xfrm>
          <a:prstGeom prst="rect">
            <a:avLst/>
          </a:prstGeom>
          <a:noFill/>
        </p:spPr>
      </p:pic>
      <p:pic>
        <p:nvPicPr>
          <p:cNvPr id="3" name="Imagem 2" descr="NewLT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1518053" y="-875135"/>
            <a:ext cx="6536553" cy="8715404"/>
          </a:xfrm>
          <a:prstGeom prst="rect">
            <a:avLst/>
          </a:prstGeom>
        </p:spPr>
      </p:pic>
      <p:grpSp>
        <p:nvGrpSpPr>
          <p:cNvPr id="2" name="Grupo 14"/>
          <p:cNvGrpSpPr/>
          <p:nvPr/>
        </p:nvGrpSpPr>
        <p:grpSpPr>
          <a:xfrm>
            <a:off x="142844" y="1928802"/>
            <a:ext cx="7143800" cy="4667748"/>
            <a:chOff x="142844" y="1928802"/>
            <a:chExt cx="7143800" cy="4667748"/>
          </a:xfrm>
        </p:grpSpPr>
        <p:pic>
          <p:nvPicPr>
            <p:cNvPr id="5" name="Picture 4" descr="EphGully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42844" y="4786322"/>
              <a:ext cx="4000496" cy="1810228"/>
            </a:xfrm>
            <a:prstGeom prst="rect">
              <a:avLst/>
            </a:prstGeom>
            <a:noFill/>
          </p:spPr>
        </p:pic>
        <p:cxnSp>
          <p:nvCxnSpPr>
            <p:cNvPr id="7" name="Conector de seta reta 6"/>
            <p:cNvCxnSpPr/>
            <p:nvPr/>
          </p:nvCxnSpPr>
          <p:spPr>
            <a:xfrm>
              <a:off x="2857488" y="5500702"/>
              <a:ext cx="4429156" cy="357190"/>
            </a:xfrm>
            <a:prstGeom prst="straightConnector1">
              <a:avLst/>
            </a:prstGeom>
            <a:ln w="44450" cap="rnd" cmpd="sng">
              <a:solidFill>
                <a:srgbClr val="C0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Conector de seta reta 7"/>
            <p:cNvCxnSpPr/>
            <p:nvPr/>
          </p:nvCxnSpPr>
          <p:spPr>
            <a:xfrm flipV="1">
              <a:off x="928662" y="1928802"/>
              <a:ext cx="5143536" cy="4214842"/>
            </a:xfrm>
            <a:prstGeom prst="straightConnector1">
              <a:avLst/>
            </a:prstGeom>
            <a:ln w="44450" cap="rnd" cmpd="sng">
              <a:solidFill>
                <a:srgbClr val="C00000"/>
              </a:solidFill>
              <a:headEnd type="oval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CaixaDeTexto 15"/>
          <p:cNvSpPr txBox="1"/>
          <p:nvPr/>
        </p:nvSpPr>
        <p:spPr>
          <a:xfrm>
            <a:off x="4429124" y="1214422"/>
            <a:ext cx="3000396" cy="584775"/>
          </a:xfrm>
          <a:prstGeom prst="rect">
            <a:avLst/>
          </a:prstGeom>
          <a:solidFill>
            <a:srgbClr val="FFFF00"/>
          </a:solidFill>
          <a:ln w="25400" cmpd="sng"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pPr algn="ctr"/>
            <a:r>
              <a:rPr lang="pt-BR" sz="1600" b="1" dirty="0" smtClean="0"/>
              <a:t>Laminar e sulcos</a:t>
            </a:r>
          </a:p>
          <a:p>
            <a:pPr algn="ctr"/>
            <a:r>
              <a:rPr lang="pt-BR" sz="1600" b="1" dirty="0" smtClean="0"/>
              <a:t>27 </a:t>
            </a:r>
            <a:r>
              <a:rPr lang="pt-BR" sz="1600" b="1" dirty="0" err="1"/>
              <a:t>ton</a:t>
            </a:r>
            <a:r>
              <a:rPr lang="pt-BR" sz="1600" b="1" dirty="0"/>
              <a:t> ha</a:t>
            </a:r>
            <a:r>
              <a:rPr lang="pt-BR" sz="1600" b="1" baseline="30000" dirty="0"/>
              <a:t>-1</a:t>
            </a:r>
            <a:r>
              <a:rPr lang="pt-BR" sz="1600" b="1" dirty="0"/>
              <a:t> ano</a:t>
            </a:r>
            <a:r>
              <a:rPr lang="pt-BR" sz="1600" b="1" baseline="30000" dirty="0"/>
              <a:t>-1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4714876" y="5500702"/>
            <a:ext cx="1809277" cy="584775"/>
          </a:xfrm>
          <a:prstGeom prst="rect">
            <a:avLst/>
          </a:prstGeom>
          <a:solidFill>
            <a:srgbClr val="FFFF00"/>
          </a:solidFill>
          <a:ln w="25400" cmpd="sng">
            <a:solidFill>
              <a:schemeClr val="tx1"/>
            </a:solidFill>
            <a:prstDash val="sysDash"/>
          </a:ln>
        </p:spPr>
        <p:txBody>
          <a:bodyPr wrap="none" rtlCol="0">
            <a:spAutoFit/>
          </a:bodyPr>
          <a:lstStyle/>
          <a:p>
            <a:pPr algn="ctr"/>
            <a:r>
              <a:rPr lang="pt-BR" sz="1600" b="1" dirty="0" smtClean="0"/>
              <a:t>Voçorocas </a:t>
            </a:r>
          </a:p>
          <a:p>
            <a:pPr algn="ctr"/>
            <a:r>
              <a:rPr lang="pt-BR" sz="1600" b="1" dirty="0" smtClean="0"/>
              <a:t>3,5 </a:t>
            </a:r>
            <a:r>
              <a:rPr lang="pt-BR" sz="1600" b="1" dirty="0" err="1"/>
              <a:t>ton</a:t>
            </a:r>
            <a:r>
              <a:rPr lang="pt-BR" sz="1600" b="1" dirty="0"/>
              <a:t> ha</a:t>
            </a:r>
            <a:r>
              <a:rPr lang="pt-BR" sz="1600" b="1" baseline="30000" dirty="0"/>
              <a:t>-1</a:t>
            </a:r>
            <a:r>
              <a:rPr lang="pt-BR" sz="1600" b="1" dirty="0"/>
              <a:t> ano</a:t>
            </a:r>
            <a:r>
              <a:rPr lang="pt-BR" sz="1600" b="1" baseline="30000" dirty="0"/>
              <a:t>-1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7650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.3331  E" pathEditMode="relative" ptsTypes="">
                                      <p:cBhvr>
                                        <p:cTn id="8" dur="2000" fill="hold"/>
                                        <p:tgtEl>
                                          <p:spTgt spid="276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30000" y="3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-0.3331  E" pathEditMode="relative" ptsTypes="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Text Box 2"/>
          <p:cNvSpPr txBox="1">
            <a:spLocks noChangeArrowheads="1"/>
          </p:cNvSpPr>
          <p:nvPr/>
        </p:nvSpPr>
        <p:spPr bwMode="auto">
          <a:xfrm>
            <a:off x="592138" y="539750"/>
            <a:ext cx="7173759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400" dirty="0" smtClean="0">
                <a:solidFill>
                  <a:srgbClr val="FF3300"/>
                </a:solidFill>
                <a:cs typeface="Arial" charset="0"/>
              </a:rPr>
              <a:t>Impactos </a:t>
            </a:r>
            <a:r>
              <a:rPr lang="pt-BR" sz="2400" dirty="0">
                <a:solidFill>
                  <a:srgbClr val="FF3300"/>
                </a:solidFill>
                <a:cs typeface="Arial" charset="0"/>
              </a:rPr>
              <a:t>da erosão do solo</a:t>
            </a:r>
          </a:p>
          <a:p>
            <a:endParaRPr lang="pt-BR" sz="2400" dirty="0">
              <a:solidFill>
                <a:srgbClr val="FF3300"/>
              </a:solidFill>
              <a:cs typeface="Arial" charset="0"/>
            </a:endParaRPr>
          </a:p>
          <a:p>
            <a:r>
              <a:rPr lang="pt-BR" sz="2400" b="1" dirty="0">
                <a:solidFill>
                  <a:schemeClr val="bg2"/>
                </a:solidFill>
                <a:cs typeface="Arial" charset="0"/>
              </a:rPr>
              <a:t>Imediatos: concentração da enxurrada</a:t>
            </a:r>
          </a:p>
          <a:p>
            <a:endParaRPr lang="pt-BR" sz="2400" b="1" dirty="0">
              <a:solidFill>
                <a:schemeClr val="bg2"/>
              </a:solidFill>
              <a:cs typeface="Arial" charset="0"/>
            </a:endParaRPr>
          </a:p>
          <a:p>
            <a:r>
              <a:rPr lang="pt-BR" sz="2400" b="1" dirty="0">
                <a:cs typeface="Arial" charset="0"/>
              </a:rPr>
              <a:t>Degradação </a:t>
            </a:r>
            <a:r>
              <a:rPr lang="pt-BR" sz="2400" b="1" dirty="0" smtClean="0">
                <a:cs typeface="Arial" charset="0"/>
              </a:rPr>
              <a:t>funcional do </a:t>
            </a:r>
            <a:r>
              <a:rPr lang="pt-BR" sz="2400" b="1" dirty="0">
                <a:cs typeface="Arial" charset="0"/>
              </a:rPr>
              <a:t>solo: sulcos e laminar</a:t>
            </a:r>
          </a:p>
          <a:p>
            <a:endParaRPr lang="pt-BR" sz="2400" b="1" dirty="0">
              <a:cs typeface="Arial" charset="0"/>
            </a:endParaRPr>
          </a:p>
          <a:p>
            <a:r>
              <a:rPr lang="pt-BR" sz="2400" b="1" dirty="0">
                <a:solidFill>
                  <a:schemeClr val="bg2"/>
                </a:solidFill>
                <a:cs typeface="Arial" charset="0"/>
              </a:rPr>
              <a:t>Ambientais: deposição de sedimentos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4" descr="Digitalizar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266" y="2619375"/>
            <a:ext cx="3313113" cy="225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Text Box 2"/>
          <p:cNvSpPr txBox="1">
            <a:spLocks noChangeArrowheads="1"/>
          </p:cNvSpPr>
          <p:nvPr/>
        </p:nvSpPr>
        <p:spPr bwMode="auto">
          <a:xfrm>
            <a:off x="107950" y="587375"/>
            <a:ext cx="244792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t-BR"/>
              <a:t>Impacto da gota</a:t>
            </a:r>
          </a:p>
        </p:txBody>
      </p:sp>
      <p:sp>
        <p:nvSpPr>
          <p:cNvPr id="43012" name="Text Box 3"/>
          <p:cNvSpPr txBox="1">
            <a:spLocks noChangeArrowheads="1"/>
          </p:cNvSpPr>
          <p:nvPr/>
        </p:nvSpPr>
        <p:spPr bwMode="auto">
          <a:xfrm>
            <a:off x="158750" y="1344613"/>
            <a:ext cx="12477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Enxurrada</a:t>
            </a:r>
          </a:p>
        </p:txBody>
      </p:sp>
      <p:sp>
        <p:nvSpPr>
          <p:cNvPr id="43013" name="Text Box 4"/>
          <p:cNvSpPr txBox="1">
            <a:spLocks noChangeArrowheads="1"/>
          </p:cNvSpPr>
          <p:nvPr/>
        </p:nvSpPr>
        <p:spPr bwMode="auto">
          <a:xfrm>
            <a:off x="1619250" y="1335088"/>
            <a:ext cx="1095172" cy="3693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Dispersa</a:t>
            </a:r>
            <a:endParaRPr lang="pt-BR" dirty="0"/>
          </a:p>
        </p:txBody>
      </p:sp>
      <p:sp>
        <p:nvSpPr>
          <p:cNvPr id="43014" name="Text Box 5"/>
          <p:cNvSpPr txBox="1">
            <a:spLocks noChangeArrowheads="1"/>
          </p:cNvSpPr>
          <p:nvPr/>
        </p:nvSpPr>
        <p:spPr bwMode="auto">
          <a:xfrm>
            <a:off x="1619250" y="2044700"/>
            <a:ext cx="1505540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Concentrada</a:t>
            </a:r>
            <a:endParaRPr lang="pt-BR" dirty="0"/>
          </a:p>
        </p:txBody>
      </p:sp>
      <p:sp>
        <p:nvSpPr>
          <p:cNvPr id="43015" name="Text Box 6"/>
          <p:cNvSpPr txBox="1">
            <a:spLocks noChangeArrowheads="1"/>
          </p:cNvSpPr>
          <p:nvPr/>
        </p:nvSpPr>
        <p:spPr bwMode="auto">
          <a:xfrm>
            <a:off x="3145624" y="1309749"/>
            <a:ext cx="8794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Sulcos</a:t>
            </a:r>
          </a:p>
        </p:txBody>
      </p:sp>
      <p:sp>
        <p:nvSpPr>
          <p:cNvPr id="43016" name="Text Box 7"/>
          <p:cNvSpPr txBox="1">
            <a:spLocks noChangeArrowheads="1"/>
          </p:cNvSpPr>
          <p:nvPr/>
        </p:nvSpPr>
        <p:spPr bwMode="auto">
          <a:xfrm>
            <a:off x="2771800" y="584331"/>
            <a:ext cx="10191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Laminar</a:t>
            </a:r>
          </a:p>
        </p:txBody>
      </p:sp>
      <p:sp>
        <p:nvSpPr>
          <p:cNvPr id="43017" name="Text Box 8"/>
          <p:cNvSpPr txBox="1">
            <a:spLocks noChangeArrowheads="1"/>
          </p:cNvSpPr>
          <p:nvPr/>
        </p:nvSpPr>
        <p:spPr bwMode="auto">
          <a:xfrm>
            <a:off x="3790975" y="1978503"/>
            <a:ext cx="22891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Voçorocas efêmeras</a:t>
            </a:r>
          </a:p>
        </p:txBody>
      </p:sp>
      <p:sp>
        <p:nvSpPr>
          <p:cNvPr id="43018" name="Text Box 9"/>
          <p:cNvSpPr txBox="1">
            <a:spLocks noChangeArrowheads="1"/>
          </p:cNvSpPr>
          <p:nvPr/>
        </p:nvSpPr>
        <p:spPr bwMode="auto">
          <a:xfrm>
            <a:off x="3790975" y="2445191"/>
            <a:ext cx="26701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Voçorocas permanentes</a:t>
            </a:r>
          </a:p>
        </p:txBody>
      </p:sp>
      <p:cxnSp>
        <p:nvCxnSpPr>
          <p:cNvPr id="43019" name="AutoShape 10"/>
          <p:cNvCxnSpPr>
            <a:cxnSpLocks noChangeShapeType="1"/>
            <a:stCxn id="43011" idx="3"/>
          </p:cNvCxnSpPr>
          <p:nvPr/>
        </p:nvCxnSpPr>
        <p:spPr bwMode="auto">
          <a:xfrm>
            <a:off x="2555875" y="775494"/>
            <a:ext cx="215925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0" name="AutoShape 11"/>
          <p:cNvCxnSpPr>
            <a:cxnSpLocks noChangeShapeType="1"/>
            <a:stCxn id="43012" idx="3"/>
            <a:endCxn id="43013" idx="1"/>
          </p:cNvCxnSpPr>
          <p:nvPr/>
        </p:nvCxnSpPr>
        <p:spPr bwMode="auto">
          <a:xfrm flipV="1">
            <a:off x="1406525" y="1519754"/>
            <a:ext cx="212725" cy="12978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1" name="AutoShape 12"/>
          <p:cNvCxnSpPr>
            <a:cxnSpLocks noChangeShapeType="1"/>
          </p:cNvCxnSpPr>
          <p:nvPr/>
        </p:nvCxnSpPr>
        <p:spPr bwMode="auto">
          <a:xfrm>
            <a:off x="2736710" y="1509869"/>
            <a:ext cx="408914" cy="988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2" name="AutoShape 13"/>
          <p:cNvCxnSpPr>
            <a:cxnSpLocks noChangeShapeType="1"/>
            <a:stCxn id="43014" idx="3"/>
          </p:cNvCxnSpPr>
          <p:nvPr/>
        </p:nvCxnSpPr>
        <p:spPr bwMode="auto">
          <a:xfrm flipV="1">
            <a:off x="3124790" y="2157412"/>
            <a:ext cx="666185" cy="719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3" name="AutoShape 14"/>
          <p:cNvCxnSpPr>
            <a:cxnSpLocks noChangeShapeType="1"/>
            <a:stCxn id="43014" idx="3"/>
          </p:cNvCxnSpPr>
          <p:nvPr/>
        </p:nvCxnSpPr>
        <p:spPr bwMode="auto">
          <a:xfrm>
            <a:off x="3124790" y="2229366"/>
            <a:ext cx="666185" cy="33869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4" name="AutoShape 15"/>
          <p:cNvCxnSpPr>
            <a:cxnSpLocks noChangeShapeType="1"/>
            <a:stCxn id="43012" idx="3"/>
            <a:endCxn id="43014" idx="1"/>
          </p:cNvCxnSpPr>
          <p:nvPr/>
        </p:nvCxnSpPr>
        <p:spPr bwMode="auto">
          <a:xfrm>
            <a:off x="1406525" y="1532732"/>
            <a:ext cx="212725" cy="69663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43025" name="Text Box 16"/>
          <p:cNvSpPr txBox="1">
            <a:spLocks noChangeArrowheads="1"/>
          </p:cNvSpPr>
          <p:nvPr/>
        </p:nvSpPr>
        <p:spPr bwMode="auto">
          <a:xfrm>
            <a:off x="4233887" y="480156"/>
            <a:ext cx="1877437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Desprendimento</a:t>
            </a:r>
          </a:p>
          <a:p>
            <a:r>
              <a:rPr lang="pt-BR" dirty="0" smtClean="0"/>
              <a:t> seletivo</a:t>
            </a:r>
            <a:endParaRPr lang="pt-BR" dirty="0"/>
          </a:p>
        </p:txBody>
      </p:sp>
      <p:cxnSp>
        <p:nvCxnSpPr>
          <p:cNvPr id="43026" name="AutoShape 17"/>
          <p:cNvCxnSpPr>
            <a:cxnSpLocks noChangeShapeType="1"/>
            <a:stCxn id="43016" idx="3"/>
          </p:cNvCxnSpPr>
          <p:nvPr/>
        </p:nvCxnSpPr>
        <p:spPr bwMode="auto">
          <a:xfrm flipV="1">
            <a:off x="3790975" y="764596"/>
            <a:ext cx="442912" cy="7854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7" name="AutoShape 18"/>
          <p:cNvCxnSpPr>
            <a:cxnSpLocks noChangeShapeType="1"/>
            <a:stCxn id="43015" idx="3"/>
          </p:cNvCxnSpPr>
          <p:nvPr/>
        </p:nvCxnSpPr>
        <p:spPr bwMode="auto">
          <a:xfrm>
            <a:off x="4025099" y="1497868"/>
            <a:ext cx="330877" cy="362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8" name="AutoShape 19"/>
          <p:cNvCxnSpPr>
            <a:cxnSpLocks noChangeShapeType="1"/>
            <a:stCxn id="43017" idx="3"/>
          </p:cNvCxnSpPr>
          <p:nvPr/>
        </p:nvCxnSpPr>
        <p:spPr bwMode="auto">
          <a:xfrm>
            <a:off x="6080150" y="2166622"/>
            <a:ext cx="575261" cy="27395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43029" name="AutoShape 20"/>
          <p:cNvCxnSpPr>
            <a:cxnSpLocks noChangeShapeType="1"/>
          </p:cNvCxnSpPr>
          <p:nvPr/>
        </p:nvCxnSpPr>
        <p:spPr bwMode="auto">
          <a:xfrm flipV="1">
            <a:off x="6461150" y="2511928"/>
            <a:ext cx="194261" cy="239673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pic>
        <p:nvPicPr>
          <p:cNvPr id="43030" name="Picture 21" descr="Digitalizar000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72620" y="3000375"/>
            <a:ext cx="2552700" cy="172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1" name="Picture 22" descr="Digitalizar00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6264" y="4746658"/>
            <a:ext cx="26654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32" name="Picture 23" descr="Digitalizar00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4609" y="4067032"/>
            <a:ext cx="3851275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33" name="Text Box 26"/>
          <p:cNvSpPr txBox="1">
            <a:spLocks noChangeArrowheads="1"/>
          </p:cNvSpPr>
          <p:nvPr/>
        </p:nvSpPr>
        <p:spPr bwMode="auto">
          <a:xfrm>
            <a:off x="107950" y="44450"/>
            <a:ext cx="3300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/>
              <a:t>A erosão do solo:</a:t>
            </a:r>
            <a:r>
              <a:rPr lang="pt-BR" sz="2400" b="1"/>
              <a:t> Formas</a:t>
            </a:r>
          </a:p>
        </p:txBody>
      </p:sp>
      <p:sp>
        <p:nvSpPr>
          <p:cNvPr id="33" name="Text Box 16"/>
          <p:cNvSpPr txBox="1">
            <a:spLocks noChangeArrowheads="1"/>
          </p:cNvSpPr>
          <p:nvPr/>
        </p:nvSpPr>
        <p:spPr bwMode="auto">
          <a:xfrm>
            <a:off x="4355976" y="1300200"/>
            <a:ext cx="1877437" cy="369332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Desprendimento</a:t>
            </a:r>
            <a:endParaRPr lang="pt-BR" dirty="0"/>
          </a:p>
        </p:txBody>
      </p:sp>
      <p:sp>
        <p:nvSpPr>
          <p:cNvPr id="44" name="Text Box 16"/>
          <p:cNvSpPr txBox="1">
            <a:spLocks noChangeArrowheads="1"/>
          </p:cNvSpPr>
          <p:nvPr/>
        </p:nvSpPr>
        <p:spPr bwMode="auto">
          <a:xfrm>
            <a:off x="6678356" y="2105270"/>
            <a:ext cx="2428870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dirty="0" smtClean="0"/>
              <a:t>Desprendimento</a:t>
            </a:r>
          </a:p>
          <a:p>
            <a:r>
              <a:rPr lang="pt-BR" dirty="0" smtClean="0"/>
              <a:t>e deposição próximos</a:t>
            </a:r>
            <a:endParaRPr lang="pt-BR" dirty="0"/>
          </a:p>
        </p:txBody>
      </p:sp>
      <p:sp>
        <p:nvSpPr>
          <p:cNvPr id="48" name="Text Box 16"/>
          <p:cNvSpPr txBox="1">
            <a:spLocks noChangeArrowheads="1"/>
          </p:cNvSpPr>
          <p:nvPr/>
        </p:nvSpPr>
        <p:spPr bwMode="auto">
          <a:xfrm>
            <a:off x="6744329" y="441430"/>
            <a:ext cx="1842444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 smtClean="0"/>
              <a:t>Deposição a longa distância</a:t>
            </a:r>
            <a:endParaRPr lang="pt-BR" dirty="0"/>
          </a:p>
        </p:txBody>
      </p:sp>
      <p:cxnSp>
        <p:nvCxnSpPr>
          <p:cNvPr id="49" name="AutoShape 17"/>
          <p:cNvCxnSpPr>
            <a:cxnSpLocks noChangeShapeType="1"/>
            <a:endCxn id="48" idx="1"/>
          </p:cNvCxnSpPr>
          <p:nvPr/>
        </p:nvCxnSpPr>
        <p:spPr bwMode="auto">
          <a:xfrm flipV="1">
            <a:off x="6130771" y="764596"/>
            <a:ext cx="613558" cy="1117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51" name="Text Box 16"/>
          <p:cNvSpPr txBox="1">
            <a:spLocks noChangeArrowheads="1"/>
          </p:cNvSpPr>
          <p:nvPr/>
        </p:nvSpPr>
        <p:spPr bwMode="auto">
          <a:xfrm>
            <a:off x="6655411" y="1209895"/>
            <a:ext cx="2209604" cy="646331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t-BR" dirty="0" smtClean="0"/>
              <a:t>Deposição ao longo da vertente</a:t>
            </a:r>
            <a:endParaRPr lang="pt-BR" dirty="0"/>
          </a:p>
        </p:txBody>
      </p:sp>
      <p:cxnSp>
        <p:nvCxnSpPr>
          <p:cNvPr id="54" name="AutoShape 17"/>
          <p:cNvCxnSpPr>
            <a:cxnSpLocks noChangeShapeType="1"/>
            <a:endCxn id="51" idx="1"/>
          </p:cNvCxnSpPr>
          <p:nvPr/>
        </p:nvCxnSpPr>
        <p:spPr bwMode="auto">
          <a:xfrm>
            <a:off x="6233413" y="1439440"/>
            <a:ext cx="421998" cy="93621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230571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711200" y="6248400"/>
            <a:ext cx="18970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6867" name="Rectangle 3"/>
          <p:cNvSpPr>
            <a:spLocks noChangeArrowheads="1"/>
          </p:cNvSpPr>
          <p:nvPr/>
        </p:nvSpPr>
        <p:spPr bwMode="auto">
          <a:xfrm>
            <a:off x="3149600" y="6248400"/>
            <a:ext cx="28448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6868" name="Rectangle 4"/>
          <p:cNvSpPr>
            <a:spLocks noChangeArrowheads="1"/>
          </p:cNvSpPr>
          <p:nvPr/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graphicFrame>
        <p:nvGraphicFramePr>
          <p:cNvPr id="36870" name="Object 6"/>
          <p:cNvGraphicFramePr>
            <a:graphicFrameLocks/>
          </p:cNvGraphicFramePr>
          <p:nvPr/>
        </p:nvGraphicFramePr>
        <p:xfrm>
          <a:off x="642938" y="457200"/>
          <a:ext cx="7248525" cy="525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81" name="Imager Picture" r:id="rId4" imgW="2743255" imgH="2743301" progId="">
                  <p:embed/>
                </p:oleObj>
              </mc:Choice>
              <mc:Fallback>
                <p:oleObj name="Imager Picture" r:id="rId4" imgW="2743255" imgH="2743301" progId="">
                  <p:embed/>
                  <p:pic>
                    <p:nvPicPr>
                      <p:cNvPr id="0" name="Picture 6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2938" y="457200"/>
                        <a:ext cx="7248525" cy="5257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871" name="Rectangle 7"/>
          <p:cNvSpPr>
            <a:spLocks noChangeArrowheads="1"/>
          </p:cNvSpPr>
          <p:nvPr/>
        </p:nvSpPr>
        <p:spPr bwMode="auto">
          <a:xfrm>
            <a:off x="2681288" y="3740150"/>
            <a:ext cx="1208087" cy="4445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6872" name="Rectangle 8"/>
          <p:cNvSpPr>
            <a:spLocks noChangeArrowheads="1"/>
          </p:cNvSpPr>
          <p:nvPr/>
        </p:nvSpPr>
        <p:spPr bwMode="auto">
          <a:xfrm>
            <a:off x="2595563" y="3719513"/>
            <a:ext cx="1423987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400" b="1">
                <a:latin typeface="Times New Roman" pitchFamily="18" charset="0"/>
              </a:rPr>
              <a:t>NPK+ OM</a:t>
            </a:r>
          </a:p>
        </p:txBody>
      </p:sp>
      <p:sp>
        <p:nvSpPr>
          <p:cNvPr id="36873" name="Rectangle 9"/>
          <p:cNvSpPr>
            <a:spLocks noChangeArrowheads="1"/>
          </p:cNvSpPr>
          <p:nvPr/>
        </p:nvSpPr>
        <p:spPr bwMode="auto">
          <a:xfrm>
            <a:off x="3494088" y="2825750"/>
            <a:ext cx="936625" cy="3683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6874" name="Rectangle 10"/>
          <p:cNvSpPr>
            <a:spLocks noChangeArrowheads="1"/>
          </p:cNvSpPr>
          <p:nvPr/>
        </p:nvSpPr>
        <p:spPr bwMode="auto">
          <a:xfrm>
            <a:off x="3543300" y="2806700"/>
            <a:ext cx="73501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400" b="1">
                <a:latin typeface="Times New Roman" pitchFamily="18" charset="0"/>
              </a:rPr>
              <a:t>NPK</a:t>
            </a:r>
          </a:p>
        </p:txBody>
      </p:sp>
      <p:sp>
        <p:nvSpPr>
          <p:cNvPr id="36875" name="Rectangle 11"/>
          <p:cNvSpPr>
            <a:spLocks noChangeArrowheads="1"/>
          </p:cNvSpPr>
          <p:nvPr/>
        </p:nvSpPr>
        <p:spPr bwMode="auto">
          <a:xfrm>
            <a:off x="4238625" y="1835150"/>
            <a:ext cx="1139825" cy="3683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/>
          </a:p>
        </p:txBody>
      </p:sp>
      <p:sp>
        <p:nvSpPr>
          <p:cNvPr id="36876" name="Rectangle 12"/>
          <p:cNvSpPr>
            <a:spLocks noChangeArrowheads="1"/>
          </p:cNvSpPr>
          <p:nvPr/>
        </p:nvSpPr>
        <p:spPr bwMode="auto">
          <a:xfrm>
            <a:off x="4219575" y="1816100"/>
            <a:ext cx="1185863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defTabSz="762000" eaLnBrk="0" hangingPunct="0"/>
            <a:r>
              <a:rPr lang="pt-BR" sz="2400" b="1">
                <a:latin typeface="Times New Roman" pitchFamily="18" charset="0"/>
              </a:rPr>
              <a:t>Controle</a:t>
            </a:r>
          </a:p>
        </p:txBody>
      </p:sp>
      <p:pic>
        <p:nvPicPr>
          <p:cNvPr id="15" name="Picture 2" descr="Digitalizar000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06" y="428604"/>
            <a:ext cx="4286280" cy="280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10800000" rev="0"/>
            </a:camera>
            <a:lightRig rig="threePt" dir="t"/>
          </a:scene3d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552</Words>
  <Application>Microsoft Office PowerPoint</Application>
  <PresentationFormat>Apresentação na tela (4:3)</PresentationFormat>
  <Paragraphs>187</Paragraphs>
  <Slides>43</Slides>
  <Notes>7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4</vt:i4>
      </vt:variant>
      <vt:variant>
        <vt:lpstr>Títulos de slides</vt:lpstr>
      </vt:variant>
      <vt:variant>
        <vt:i4>43</vt:i4>
      </vt:variant>
    </vt:vector>
  </HeadingPairs>
  <TitlesOfParts>
    <vt:vector size="48" baseType="lpstr">
      <vt:lpstr>Design padrão</vt:lpstr>
      <vt:lpstr>Imager Picture</vt:lpstr>
      <vt:lpstr>Planilha do Microsoft Excel</vt:lpstr>
      <vt:lpstr>Documento</vt:lpstr>
      <vt:lpstr>ClipArt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User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Gerd Sparovek</dc:creator>
  <cp:lastModifiedBy>PERFIL</cp:lastModifiedBy>
  <cp:revision>56</cp:revision>
  <dcterms:created xsi:type="dcterms:W3CDTF">2005-09-02T12:44:32Z</dcterms:created>
  <dcterms:modified xsi:type="dcterms:W3CDTF">2016-10-03T13:26:43Z</dcterms:modified>
</cp:coreProperties>
</file>